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dat" ContentType="text/plain"/>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7.xml" ContentType="application/vnd.openxmlformats-officedocument.presentationml.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olors1.xml" ContentType="application/vnd.ms-office.chartcolor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charts/style1.xml" ContentType="application/vnd.ms-office.chartstyle+xml"/>
  <Override PartName="/ppt/theme/themeOverride1.xml" ContentType="application/vnd.openxmlformats-officedocument.themeOverr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7e96f7e0b8ea4d15" Type="http://schemas.microsoft.com/office/2006/relationships/txt" Target="/udata/data.dat"/><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58" r:id="rId3"/>
    <p:sldId id="257" r:id="rId4"/>
    <p:sldId id="261" r:id="rId5"/>
    <p:sldId id="266" r:id="rId6"/>
    <p:sldId id="308" r:id="rId7"/>
    <p:sldId id="309" r:id="rId8"/>
    <p:sldId id="310" r:id="rId9"/>
    <p:sldId id="274" r:id="rId10"/>
    <p:sldId id="273" r:id="rId11"/>
    <p:sldId id="311" r:id="rId12"/>
    <p:sldId id="294" r:id="rId13"/>
    <p:sldId id="286" r:id="rId14"/>
    <p:sldId id="300" r:id="rId15"/>
    <p:sldId id="312" r:id="rId16"/>
    <p:sldId id="275" r:id="rId17"/>
    <p:sldId id="276" r:id="rId18"/>
    <p:sldId id="277" r:id="rId19"/>
    <p:sldId id="278" r:id="rId20"/>
    <p:sldId id="279" r:id="rId21"/>
    <p:sldId id="282" r:id="rId22"/>
    <p:sldId id="281" r:id="rId23"/>
    <p:sldId id="313" r:id="rId24"/>
    <p:sldId id="290" r:id="rId25"/>
    <p:sldId id="291" r:id="rId26"/>
    <p:sldId id="295" r:id="rId27"/>
    <p:sldId id="296" r:id="rId28"/>
    <p:sldId id="297" r:id="rId29"/>
    <p:sldId id="299" r:id="rId30"/>
    <p:sldId id="298" r:id="rId31"/>
    <p:sldId id="301" r:id="rId32"/>
    <p:sldId id="302" r:id="rId33"/>
    <p:sldId id="303" r:id="rId34"/>
    <p:sldId id="314" r:id="rId35"/>
    <p:sldId id="259" r:id="rId36"/>
    <p:sldId id="260" r:id="rId37"/>
    <p:sldId id="315" r:id="rId38"/>
    <p:sldId id="316" r:id="rId39"/>
    <p:sldId id="317" r:id="rId40"/>
    <p:sldId id="319" r:id="rId41"/>
    <p:sldId id="320" r:id="rId42"/>
    <p:sldId id="321" r:id="rId43"/>
    <p:sldId id="322" r:id="rId44"/>
    <p:sldId id="29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BAFA3-A2DD-4660-A0CE-7993BAA72D25}">
          <p14:sldIdLst>
            <p14:sldId id="256"/>
            <p14:sldId id="258"/>
          </p14:sldIdLst>
        </p14:section>
        <p14:section name="Introduction" id="{D9E3957B-D59D-4869-8EC2-68FF99F0E158}">
          <p14:sldIdLst>
            <p14:sldId id="257"/>
            <p14:sldId id="261"/>
            <p14:sldId id="266"/>
            <p14:sldId id="308"/>
            <p14:sldId id="309"/>
          </p14:sldIdLst>
        </p14:section>
        <p14:section name="Literature review" id="{F0D82A3E-6CB6-4A36-9DEE-171E4D5377CF}">
          <p14:sldIdLst>
            <p14:sldId id="310"/>
            <p14:sldId id="274"/>
            <p14:sldId id="273"/>
            <p14:sldId id="311"/>
            <p14:sldId id="294"/>
            <p14:sldId id="286"/>
            <p14:sldId id="300"/>
          </p14:sldIdLst>
        </p14:section>
        <p14:section name="Methods and experiments" id="{684907E5-FB92-4E77-B018-FF80A454AFF0}">
          <p14:sldIdLst>
            <p14:sldId id="312"/>
            <p14:sldId id="275"/>
            <p14:sldId id="276"/>
            <p14:sldId id="277"/>
            <p14:sldId id="278"/>
            <p14:sldId id="279"/>
            <p14:sldId id="282"/>
            <p14:sldId id="281"/>
            <p14:sldId id="313"/>
            <p14:sldId id="290"/>
            <p14:sldId id="291"/>
            <p14:sldId id="295"/>
            <p14:sldId id="296"/>
            <p14:sldId id="297"/>
            <p14:sldId id="299"/>
            <p14:sldId id="298"/>
            <p14:sldId id="301"/>
            <p14:sldId id="302"/>
            <p14:sldId id="303"/>
            <p14:sldId id="314"/>
            <p14:sldId id="259"/>
            <p14:sldId id="260"/>
            <p14:sldId id="315"/>
            <p14:sldId id="316"/>
            <p14:sldId id="317"/>
            <p14:sldId id="319"/>
            <p14:sldId id="320"/>
            <p14:sldId id="321"/>
          </p14:sldIdLst>
        </p14:section>
        <p14:section name="Conclusion" id="{5D107FA1-7F6F-4C84-9298-B69EF2EF1BF3}">
          <p14:sldIdLst>
            <p14:sldId id="322"/>
            <p14:sldId id="2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1122"/>
    <a:srgbClr val="C3D1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5" autoAdjust="0"/>
  </p:normalViewPr>
  <p:slideViewPr>
    <p:cSldViewPr>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55" Type="http://schemas.openxmlformats.org/officeDocument/2006/relationships/customXml" Target="../customXml/item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Sheet1!$A$5:$H$5</c:f>
              <c:strCache>
                <c:ptCount val="8"/>
                <c:pt idx="0">
                  <c:v>Amusement</c:v>
                </c:pt>
                <c:pt idx="1">
                  <c:v>Anger</c:v>
                </c:pt>
                <c:pt idx="2">
                  <c:v>Awe</c:v>
                </c:pt>
                <c:pt idx="3">
                  <c:v>Contentent</c:v>
                </c:pt>
                <c:pt idx="4">
                  <c:v>Disgust</c:v>
                </c:pt>
                <c:pt idx="5">
                  <c:v>Excitement</c:v>
                </c:pt>
                <c:pt idx="6">
                  <c:v>Fear</c:v>
                </c:pt>
                <c:pt idx="7">
                  <c:v>Sadness</c:v>
                </c:pt>
              </c:strCache>
            </c:strRef>
          </c:cat>
          <c:val>
            <c:numRef>
              <c:f>Sheet1!$A$6:$H$6</c:f>
              <c:numCache>
                <c:formatCode>General</c:formatCode>
                <c:ptCount val="8"/>
                <c:pt idx="0">
                  <c:v>8.4500000000000006E-2</c:v>
                </c:pt>
                <c:pt idx="1">
                  <c:v>0.6</c:v>
                </c:pt>
                <c:pt idx="2">
                  <c:v>4.2299999999999997E-2</c:v>
                </c:pt>
                <c:pt idx="3">
                  <c:v>5.6399999999999999E-2</c:v>
                </c:pt>
                <c:pt idx="4">
                  <c:v>8.4500000000000006E-2</c:v>
                </c:pt>
                <c:pt idx="5">
                  <c:v>3.3799999999999997E-2</c:v>
                </c:pt>
                <c:pt idx="6">
                  <c:v>4.2299999999999997E-2</c:v>
                </c:pt>
                <c:pt idx="7">
                  <c:v>5.6300000000000003E-2</c:v>
                </c:pt>
              </c:numCache>
            </c:numRef>
          </c:val>
          <c:extLst>
            <c:ext xmlns:c16="http://schemas.microsoft.com/office/drawing/2014/chart" uri="{C3380CC4-5D6E-409C-BE32-E72D297353CC}">
              <c16:uniqueId val="{00000000-0376-44E8-A649-15C5D7223DA9}"/>
            </c:ext>
          </c:extLst>
        </c:ser>
        <c:dLbls>
          <c:showLegendKey val="0"/>
          <c:showVal val="0"/>
          <c:showCatName val="0"/>
          <c:showSerName val="0"/>
          <c:showPercent val="0"/>
          <c:showBubbleSize val="0"/>
        </c:dLbls>
        <c:gapWidth val="219"/>
        <c:overlap val="-27"/>
        <c:axId val="522595936"/>
        <c:axId val="522596592"/>
      </c:barChart>
      <c:catAx>
        <c:axId val="5225959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2596592"/>
        <c:crosses val="autoZero"/>
        <c:auto val="1"/>
        <c:lblAlgn val="ctr"/>
        <c:lblOffset val="100"/>
        <c:noMultiLvlLbl val="0"/>
      </c:catAx>
      <c:valAx>
        <c:axId val="522596592"/>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2595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475B2B-4060-468D-A9DA-E4C790F29E7C}" type="datetimeFigureOut">
              <a:rPr lang="en-US" smtClean="0"/>
              <a:t>7/23/2018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5F7500-E8E9-49C6-87AE-1030F13B9A04}" type="slidenum">
              <a:rPr lang="en-US" smtClean="0"/>
              <a:t>‹#›</a:t>
            </a:fld>
            <a:endParaRPr lang="en-US"/>
          </a:p>
        </p:txBody>
      </p:sp>
    </p:spTree>
    <p:extLst>
      <p:ext uri="{BB962C8B-B14F-4D97-AF65-F5344CB8AC3E}">
        <p14:creationId xmlns:p14="http://schemas.microsoft.com/office/powerpoint/2010/main" val="139498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D2E6A8-EE2C-4072-BE58-B25EA1AAA417}" type="datetimeFigureOut">
              <a:rPr lang="en-AU" smtClean="0"/>
              <a:t>23/07/2018</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C5867F-4C36-46A1-BFE9-8A34D932B4E8}" type="slidenum">
              <a:rPr lang="en-AU" smtClean="0"/>
              <a:t>‹#›</a:t>
            </a:fld>
            <a:endParaRPr lang="en-AU"/>
          </a:p>
        </p:txBody>
      </p:sp>
    </p:spTree>
    <p:extLst>
      <p:ext uri="{BB962C8B-B14F-4D97-AF65-F5344CB8AC3E}">
        <p14:creationId xmlns:p14="http://schemas.microsoft.com/office/powerpoint/2010/main" val="27162584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136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International Affective Picture System (IAPS) is </a:t>
            </a:r>
            <a:r>
              <a:rPr lang="en-US" dirty="0"/>
              <a:t>a standard stimulus image set which has been widely used in emotion classification. IAPS consists of 1,182 natural color images depicting complex scenes, such as portraits, babies, animals, landscapes, pollution, illness</a:t>
            </a:r>
            <a:r>
              <a:rPr lang="en-US" baseline="0" dirty="0"/>
              <a:t> and so on. Among all images </a:t>
            </a:r>
            <a:r>
              <a:rPr lang="en-US" baseline="0" dirty="0" err="1"/>
              <a:t>Mikels</a:t>
            </a:r>
            <a:r>
              <a:rPr lang="en-US" baseline="0" dirty="0"/>
              <a:t> selected 395 images and mapped them to eight discrete emotion categories. Artistic dataset (Art photo), 806 photos are selected from some art sharing sites using the names at emotion categories as search terms, The artists, who take the photos and upload them to web sites, determine emotion categories of the photos. Abstract dataset (280) represent emotion through overall color and texture, instead of some emotional objects. The emotional categories are obtained through a web-survey.</a:t>
            </a:r>
            <a:endParaRPr lang="en-AU" dirty="0"/>
          </a:p>
        </p:txBody>
      </p:sp>
    </p:spTree>
    <p:extLst>
      <p:ext uri="{BB962C8B-B14F-4D97-AF65-F5344CB8AC3E}">
        <p14:creationId xmlns:p14="http://schemas.microsoft.com/office/powerpoint/2010/main" val="139472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problem, we extract multi-scale blocks to cover the different emotional regions in an image. Then, in order to bridge the gap between low-level features and high-level emotions, we introduce a mid-level representation, exploiting probabilistic latent semantic analysis (pLSA) to learn a set of mid-level representations as a set of latent topics from affective images.  Finally, we employ multiple instance learning (MIL), based on the multi-scale blocks extracted from an image, to reduce the need for ‘exact’ </a:t>
            </a:r>
            <a:r>
              <a:rPr lang="en-US" dirty="0" err="1"/>
              <a:t>labelling</a:t>
            </a:r>
            <a:r>
              <a:rPr lang="en-US" dirty="0"/>
              <a:t>. The advantage of MIL is that it can instead learn from so-called ’weak’ labels.</a:t>
            </a:r>
            <a:endParaRPr lang="en-AU" dirty="0"/>
          </a:p>
        </p:txBody>
      </p:sp>
    </p:spTree>
    <p:extLst>
      <p:ext uri="{BB962C8B-B14F-4D97-AF65-F5344CB8AC3E}">
        <p14:creationId xmlns:p14="http://schemas.microsoft.com/office/powerpoint/2010/main" val="346452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effect of different kinds of image blocks for emotion classification, we introduce two image segmentation methods. Pyramid segmentation in 6 level is</a:t>
            </a:r>
            <a:r>
              <a:rPr lang="en-US" baseline="0" dirty="0"/>
              <a:t> too small to cover any emotional region. </a:t>
            </a:r>
            <a:r>
              <a:rPr lang="en-US" dirty="0"/>
              <a:t>Compared to Pyramid segmentation, SLIC is very popular in recent years because it adheres to boundaries better than pervious methods. Use </a:t>
            </a:r>
            <a:r>
              <a:rPr lang="en-US" dirty="0" err="1"/>
              <a:t>CIELab</a:t>
            </a:r>
            <a:r>
              <a:rPr lang="en-US" baseline="0" dirty="0"/>
              <a:t> color space, L*: illumination; a*: </a:t>
            </a:r>
            <a:r>
              <a:rPr lang="en-US" sz="1200" b="0" i="0" kern="1200" dirty="0">
                <a:solidFill>
                  <a:schemeClr val="tx1"/>
                </a:solidFill>
                <a:effectLst/>
                <a:latin typeface="+mn-lt"/>
                <a:ea typeface="+mn-ea"/>
                <a:cs typeface="+mn-cs"/>
              </a:rPr>
              <a:t>position between red and green</a:t>
            </a:r>
            <a:r>
              <a:rPr lang="en-US" baseline="0" dirty="0"/>
              <a:t>; b*: </a:t>
            </a:r>
            <a:r>
              <a:rPr lang="en-US" sz="1200" b="0" i="0" kern="1200" dirty="0">
                <a:solidFill>
                  <a:schemeClr val="tx1"/>
                </a:solidFill>
                <a:effectLst/>
                <a:latin typeface="+mn-lt"/>
                <a:ea typeface="+mn-ea"/>
                <a:cs typeface="+mn-cs"/>
              </a:rPr>
              <a:t>position between yellow and blue.</a:t>
            </a:r>
            <a:endParaRPr lang="en-AU" dirty="0"/>
          </a:p>
        </p:txBody>
      </p:sp>
    </p:spTree>
    <p:extLst>
      <p:ext uri="{BB962C8B-B14F-4D97-AF65-F5344CB8AC3E}">
        <p14:creationId xmlns:p14="http://schemas.microsoft.com/office/powerpoint/2010/main" val="3408943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Use BoVW</a:t>
            </a:r>
            <a:r>
              <a:rPr lang="en-AU" baseline="0" dirty="0"/>
              <a:t> to represent image blocks, use </a:t>
            </a:r>
            <a:r>
              <a:rPr lang="en-US" altLang="zh-CN" baseline="0" dirty="0"/>
              <a:t>SIFT feature as basic features. </a:t>
            </a:r>
            <a:r>
              <a:rPr lang="en-AU" dirty="0"/>
              <a:t>1. Extract features; 2. set up a </a:t>
            </a:r>
            <a:r>
              <a:rPr lang="en-AU" sz="1200" b="0" i="0" kern="1200" dirty="0">
                <a:solidFill>
                  <a:schemeClr val="tx1"/>
                </a:solidFill>
                <a:effectLst/>
                <a:latin typeface="+mn-lt"/>
                <a:ea typeface="+mn-ea"/>
                <a:cs typeface="+mn-cs"/>
              </a:rPr>
              <a:t>Vocabulary; 3. compute the histogram</a:t>
            </a:r>
            <a:r>
              <a:rPr lang="en-AU" sz="1200" b="0" i="0" kern="1200" baseline="0" dirty="0">
                <a:solidFill>
                  <a:schemeClr val="tx1"/>
                </a:solidFill>
                <a:effectLst/>
                <a:latin typeface="+mn-lt"/>
                <a:ea typeface="+mn-ea"/>
                <a:cs typeface="+mn-cs"/>
              </a:rPr>
              <a:t> of image</a:t>
            </a:r>
            <a:endParaRPr lang="en-AU" sz="1200" b="0" i="0" kern="1200" dirty="0">
              <a:solidFill>
                <a:schemeClr val="tx1"/>
              </a:solidFill>
              <a:effectLst/>
              <a:latin typeface="+mn-lt"/>
              <a:ea typeface="+mn-ea"/>
              <a:cs typeface="+mn-cs"/>
            </a:endParaRPr>
          </a:p>
          <a:p>
            <a:endParaRPr lang="en-AU" dirty="0"/>
          </a:p>
        </p:txBody>
      </p:sp>
    </p:spTree>
    <p:extLst>
      <p:ext uri="{BB962C8B-B14F-4D97-AF65-F5344CB8AC3E}">
        <p14:creationId xmlns:p14="http://schemas.microsoft.com/office/powerpoint/2010/main" val="101314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image block, we further extract latent topics using pLSA. The pLSA model associates an unobserved class variable (latent topic). pLSA</a:t>
            </a:r>
            <a:r>
              <a:rPr lang="en-US" baseline="0" dirty="0"/>
              <a:t> is very popular in image processing methods, such as scene detection.</a:t>
            </a:r>
            <a:endParaRPr lang="en-AU" dirty="0"/>
          </a:p>
        </p:txBody>
      </p:sp>
    </p:spTree>
    <p:extLst>
      <p:ext uri="{BB962C8B-B14F-4D97-AF65-F5344CB8AC3E}">
        <p14:creationId xmlns:p14="http://schemas.microsoft.com/office/powerpoint/2010/main" val="619276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 image may</a:t>
            </a:r>
            <a:r>
              <a:rPr lang="en-AU" baseline="0" dirty="0"/>
              <a:t> contain different remotion regions that can evoke different emotions. </a:t>
            </a:r>
            <a:r>
              <a:rPr lang="en-AU" sz="1200" b="0" i="0" kern="1200" baseline="0" dirty="0">
                <a:solidFill>
                  <a:schemeClr val="tx1"/>
                </a:solidFill>
                <a:effectLst/>
                <a:latin typeface="+mn-lt"/>
                <a:ea typeface="+mn-ea"/>
                <a:cs typeface="+mn-cs"/>
              </a:rPr>
              <a:t>O</a:t>
            </a:r>
            <a:r>
              <a:rPr lang="en-AU" sz="1200" b="0" i="0" kern="1200" dirty="0">
                <a:solidFill>
                  <a:schemeClr val="tx1"/>
                </a:solidFill>
                <a:effectLst/>
                <a:latin typeface="+mn-lt"/>
                <a:ea typeface="+mn-ea"/>
                <a:cs typeface="+mn-cs"/>
              </a:rPr>
              <a:t>rdinary classification</a:t>
            </a:r>
            <a:r>
              <a:rPr lang="en-AU" sz="1200" b="0" i="0" kern="1200" baseline="0" dirty="0">
                <a:solidFill>
                  <a:schemeClr val="tx1"/>
                </a:solidFill>
                <a:effectLst/>
                <a:latin typeface="+mn-lt"/>
                <a:ea typeface="+mn-ea"/>
                <a:cs typeface="+mn-cs"/>
              </a:rPr>
              <a:t> methods can only classify the bags. </a:t>
            </a:r>
            <a:r>
              <a:rPr lang="en-US" sz="1200" b="0" i="0" kern="1200" baseline="0" dirty="0">
                <a:solidFill>
                  <a:schemeClr val="tx1"/>
                </a:solidFill>
                <a:effectLst/>
                <a:latin typeface="+mn-lt"/>
                <a:ea typeface="+mn-ea"/>
                <a:cs typeface="+mn-cs"/>
              </a:rPr>
              <a:t>Multiple instance learning (MIL) is a powerful method to deal with this kind of weakly labeled data.</a:t>
            </a:r>
            <a:endParaRPr lang="en-AU" dirty="0"/>
          </a:p>
        </p:txBody>
      </p:sp>
    </p:spTree>
    <p:extLst>
      <p:ext uri="{BB962C8B-B14F-4D97-AF65-F5344CB8AC3E}">
        <p14:creationId xmlns:p14="http://schemas.microsoft.com/office/powerpoint/2010/main" val="1378135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 iterative method is adapted to train the classifiers. At the initializing stage, all instances are classified by a naive Bayes classifier and positive instances are selected. Then, the selected instances are classified by a naive Bayes classifier with the classification result in last step as a prior and positive instances are chosen again. This process is repeated until no change happens when choosing the positive samples or the likelihood between bags and bag labels doesn't increase. At lase, we get the emotion classifier for the blocks.</a:t>
            </a:r>
            <a:endParaRPr lang="en-AU" dirty="0"/>
          </a:p>
          <a:p>
            <a:endParaRPr lang="en-AU" dirty="0"/>
          </a:p>
        </p:txBody>
      </p:sp>
    </p:spTree>
    <p:extLst>
      <p:ext uri="{BB962C8B-B14F-4D97-AF65-F5344CB8AC3E}">
        <p14:creationId xmlns:p14="http://schemas.microsoft.com/office/powerpoint/2010/main" val="1017855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00483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a:t>
            </a:r>
            <a:r>
              <a:rPr lang="en-US" dirty="0"/>
              <a:t>ur method outperforms the other two methods and improves the classification accuracy for most of the emotion types, eliminates the effects brought by the regions with non-dominant emotion in an image compared to the features extracted from the whole image in existing methods..</a:t>
            </a:r>
            <a:r>
              <a:rPr lang="zh-CN" altLang="en-US" dirty="0"/>
              <a:t> </a:t>
            </a:r>
            <a:r>
              <a:rPr lang="en-US" altLang="zh-CN" dirty="0"/>
              <a:t>Improvement of each dataset is unbalanced.  </a:t>
            </a:r>
            <a:endParaRPr lang="en-AU" dirty="0"/>
          </a:p>
        </p:txBody>
      </p:sp>
      <p:sp>
        <p:nvSpPr>
          <p:cNvPr id="4" name="Slide Number Placeholder 3"/>
          <p:cNvSpPr>
            <a:spLocks noGrp="1"/>
          </p:cNvSpPr>
          <p:nvPr>
            <p:ph type="sldNum" sz="quarter" idx="10"/>
          </p:nvPr>
        </p:nvSpPr>
        <p:spPr/>
        <p:txBody>
          <a:bodyPr/>
          <a:lstStyle/>
          <a:p>
            <a:fld id="{53C5867F-4C36-46A1-BFE9-8A34D932B4E8}" type="slidenum">
              <a:rPr lang="en-AU" smtClean="0"/>
              <a:t>23</a:t>
            </a:fld>
            <a:endParaRPr lang="en-AU"/>
          </a:p>
        </p:txBody>
      </p:sp>
    </p:spTree>
    <p:extLst>
      <p:ext uri="{BB962C8B-B14F-4D97-AF65-F5344CB8AC3E}">
        <p14:creationId xmlns:p14="http://schemas.microsoft.com/office/powerpoint/2010/main" val="3562240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Compared five result: 1.</a:t>
            </a:r>
            <a:r>
              <a:rPr lang="en-AU" baseline="0" dirty="0"/>
              <a:t> </a:t>
            </a:r>
            <a:r>
              <a:rPr lang="en-AU" dirty="0"/>
              <a:t>affective map based on pyramid segmentation only;</a:t>
            </a:r>
            <a:r>
              <a:rPr lang="en-AU" baseline="0" dirty="0"/>
              <a:t> </a:t>
            </a:r>
            <a:r>
              <a:rPr lang="en-AU" dirty="0"/>
              <a:t>2.affective map based on SLIC only; 3.baseline method;</a:t>
            </a:r>
            <a:r>
              <a:rPr lang="en-AU" baseline="0" dirty="0"/>
              <a:t> 4.</a:t>
            </a:r>
            <a:r>
              <a:rPr lang="en-AU" dirty="0"/>
              <a:t>baseline method with affective map based on pyramid segmentation;</a:t>
            </a:r>
            <a:r>
              <a:rPr lang="en-AU" baseline="0" dirty="0"/>
              <a:t> 5.</a:t>
            </a:r>
            <a:r>
              <a:rPr lang="en-AU" dirty="0"/>
              <a:t>baseline method with affective map based on SLIC. Blue</a:t>
            </a:r>
            <a:r>
              <a:rPr lang="en-AU" baseline="0" dirty="0"/>
              <a:t> solid line and red solid line.</a:t>
            </a:r>
            <a:endParaRPr lang="en-AU" dirty="0"/>
          </a:p>
        </p:txBody>
      </p:sp>
      <p:sp>
        <p:nvSpPr>
          <p:cNvPr id="4" name="Slide Number Placeholder 3"/>
          <p:cNvSpPr>
            <a:spLocks noGrp="1"/>
          </p:cNvSpPr>
          <p:nvPr>
            <p:ph type="sldNum" sz="quarter" idx="10"/>
          </p:nvPr>
        </p:nvSpPr>
        <p:spPr/>
        <p:txBody>
          <a:bodyPr/>
          <a:lstStyle/>
          <a:p>
            <a:fld id="{53C5867F-4C36-46A1-BFE9-8A34D932B4E8}" type="slidenum">
              <a:rPr lang="en-AU" smtClean="0"/>
              <a:t>24</a:t>
            </a:fld>
            <a:endParaRPr lang="en-AU"/>
          </a:p>
        </p:txBody>
      </p:sp>
    </p:spTree>
    <p:extLst>
      <p:ext uri="{BB962C8B-B14F-4D97-AF65-F5344CB8AC3E}">
        <p14:creationId xmlns:p14="http://schemas.microsoft.com/office/powerpoint/2010/main" val="172241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Just on 5 popular</a:t>
            </a:r>
            <a:r>
              <a:rPr lang="en-AU" baseline="0" dirty="0"/>
              <a:t> social networks. </a:t>
            </a:r>
            <a:r>
              <a:rPr lang="en-AU" dirty="0"/>
              <a:t>Not contain 680 million Chinese</a:t>
            </a:r>
            <a:r>
              <a:rPr lang="en-AU" baseline="0" dirty="0"/>
              <a:t> internet users. For website owner, manage the images. For internet users, quickly find photos they are interested in </a:t>
            </a:r>
            <a:endParaRPr lang="en-AU" dirty="0"/>
          </a:p>
        </p:txBody>
      </p:sp>
    </p:spTree>
    <p:extLst>
      <p:ext uri="{BB962C8B-B14F-4D97-AF65-F5344CB8AC3E}">
        <p14:creationId xmlns:p14="http://schemas.microsoft.com/office/powerpoint/2010/main" val="747219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Detailed data, AUC</a:t>
            </a:r>
            <a:r>
              <a:rPr lang="en-AU" baseline="0" dirty="0"/>
              <a:t> of ROC curve. Performance better in contrast-based method than information based method. Information affective emotions.</a:t>
            </a:r>
            <a:endParaRPr lang="en-AU" dirty="0"/>
          </a:p>
        </p:txBody>
      </p:sp>
      <p:sp>
        <p:nvSpPr>
          <p:cNvPr id="4" name="Slide Number Placeholder 3"/>
          <p:cNvSpPr>
            <a:spLocks noGrp="1"/>
          </p:cNvSpPr>
          <p:nvPr>
            <p:ph type="sldNum" sz="quarter" idx="10"/>
          </p:nvPr>
        </p:nvSpPr>
        <p:spPr/>
        <p:txBody>
          <a:bodyPr/>
          <a:lstStyle/>
          <a:p>
            <a:fld id="{53C5867F-4C36-46A1-BFE9-8A34D932B4E8}" type="slidenum">
              <a:rPr lang="en-AU" smtClean="0"/>
              <a:t>25</a:t>
            </a:fld>
            <a:endParaRPr lang="en-AU"/>
          </a:p>
        </p:txBody>
      </p:sp>
    </p:spTree>
    <p:extLst>
      <p:ext uri="{BB962C8B-B14F-4D97-AF65-F5344CB8AC3E}">
        <p14:creationId xmlns:p14="http://schemas.microsoft.com/office/powerpoint/2010/main" val="3401317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4643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1969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3C5867F-4C36-46A1-BFE9-8A34D932B4E8}" type="slidenum">
              <a:rPr lang="en-AU" smtClean="0"/>
              <a:t>44</a:t>
            </a:fld>
            <a:endParaRPr lang="en-AU"/>
          </a:p>
        </p:txBody>
      </p:sp>
    </p:spTree>
    <p:extLst>
      <p:ext uri="{BB962C8B-B14F-4D97-AF65-F5344CB8AC3E}">
        <p14:creationId xmlns:p14="http://schemas.microsoft.com/office/powerpoint/2010/main" val="160209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Recent research</a:t>
            </a:r>
            <a:r>
              <a:rPr lang="en-AU" baseline="0" dirty="0"/>
              <a:t> focus on semantic-level image analysis.</a:t>
            </a:r>
            <a:r>
              <a:rPr lang="en-AU" dirty="0"/>
              <a:t> Popular direction for image processing. Generally</a:t>
            </a:r>
            <a:r>
              <a:rPr lang="en-AU" baseline="0" dirty="0"/>
              <a:t> use shape, line to describe what’s contain in an image.</a:t>
            </a:r>
            <a:endParaRPr lang="en-AU" dirty="0"/>
          </a:p>
        </p:txBody>
      </p:sp>
    </p:spTree>
    <p:extLst>
      <p:ext uri="{BB962C8B-B14F-4D97-AF65-F5344CB8AC3E}">
        <p14:creationId xmlns:p14="http://schemas.microsoft.com/office/powerpoint/2010/main" val="53101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9085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9827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CES models, emotions are represented discretely. Computational results are mapped directly to one of a few basic categories. DES models are continuous emotional representation models. In DES models, emotions are represented in a n-dimensional space.</a:t>
            </a:r>
            <a:r>
              <a:rPr lang="en-US" baseline="0" dirty="0"/>
              <a:t> The valence scale ranges the affective responses from positive state to negative state, while the arousal scale ranges the responses from excited to the calm, dominance scale ranges the responses form submissive to dominant. DES models provide a predictable and flexible description for emotions, while CES models in emotion classification is easier for users to understand and label.</a:t>
            </a:r>
            <a:endParaRPr lang="en-AU" dirty="0"/>
          </a:p>
        </p:txBody>
      </p:sp>
    </p:spTree>
    <p:extLst>
      <p:ext uri="{BB962C8B-B14F-4D97-AF65-F5344CB8AC3E}">
        <p14:creationId xmlns:p14="http://schemas.microsoft.com/office/powerpoint/2010/main" val="77610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The existing methods mainly</a:t>
            </a:r>
            <a:r>
              <a:rPr lang="en-AU" baseline="0" dirty="0"/>
              <a:t> use two kinds of features.</a:t>
            </a:r>
            <a:r>
              <a:rPr lang="en-AU" dirty="0"/>
              <a:t> low-level</a:t>
            </a:r>
            <a:r>
              <a:rPr lang="en-AU" baseline="0" dirty="0"/>
              <a:t> </a:t>
            </a:r>
            <a:r>
              <a:rPr lang="en-AU" dirty="0"/>
              <a:t> features, element-of-art</a:t>
            </a:r>
            <a:r>
              <a:rPr lang="en-AU" baseline="0" dirty="0"/>
              <a:t>, such as saturation, brightness, </a:t>
            </a:r>
            <a:r>
              <a:rPr lang="en-US" baseline="0" noProof="0" dirty="0"/>
              <a:t>colorfulness</a:t>
            </a:r>
            <a:r>
              <a:rPr lang="en-AU" baseline="0" dirty="0"/>
              <a:t>, </a:t>
            </a:r>
            <a:r>
              <a:rPr lang="en-AU" baseline="0" dirty="0" err="1"/>
              <a:t>color</a:t>
            </a:r>
            <a:r>
              <a:rPr lang="en-AU" baseline="0" dirty="0"/>
              <a:t> name, </a:t>
            </a:r>
            <a:r>
              <a:rPr lang="en-AU" sz="1200" b="0" i="0" u="none" strike="noStrike" kern="1200" baseline="0" dirty="0">
                <a:solidFill>
                  <a:schemeClr val="tx1"/>
                </a:solidFill>
                <a:latin typeface="+mn-lt"/>
                <a:ea typeface="+mn-ea"/>
                <a:cs typeface="+mn-cs"/>
              </a:rPr>
              <a:t>coarseness, contrast. </a:t>
            </a:r>
            <a:r>
              <a:rPr lang="en-US" sz="1200" b="0" i="0" u="none" strike="noStrike" kern="1200" baseline="0" dirty="0">
                <a:solidFill>
                  <a:schemeClr val="tx1"/>
                </a:solidFill>
                <a:latin typeface="+mn-lt"/>
                <a:ea typeface="+mn-ea"/>
                <a:cs typeface="+mn-cs"/>
              </a:rPr>
              <a:t>Features based on theoretical and empirical concepts from psychology with art theory that are specific for affective analysis</a:t>
            </a:r>
            <a:endParaRPr lang="en-AU" dirty="0"/>
          </a:p>
        </p:txBody>
      </p:sp>
    </p:spTree>
    <p:extLst>
      <p:ext uri="{BB962C8B-B14F-4D97-AF65-F5344CB8AC3E}">
        <p14:creationId xmlns:p14="http://schemas.microsoft.com/office/powerpoint/2010/main" val="218938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The existing methods mainly</a:t>
            </a:r>
            <a:r>
              <a:rPr lang="en-AU" baseline="0" dirty="0"/>
              <a:t> use two kinds of features.</a:t>
            </a:r>
            <a:r>
              <a:rPr lang="en-AU" dirty="0"/>
              <a:t> low-level</a:t>
            </a:r>
            <a:r>
              <a:rPr lang="en-AU" baseline="0" dirty="0"/>
              <a:t> </a:t>
            </a:r>
            <a:r>
              <a:rPr lang="en-AU" dirty="0"/>
              <a:t> features, element-of-art</a:t>
            </a:r>
            <a:r>
              <a:rPr lang="en-AU" baseline="0" dirty="0"/>
              <a:t>, such as saturation, brightness, </a:t>
            </a:r>
            <a:r>
              <a:rPr lang="en-US" baseline="0" noProof="0" dirty="0"/>
              <a:t>colorfulness</a:t>
            </a:r>
            <a:r>
              <a:rPr lang="en-AU" baseline="0" dirty="0"/>
              <a:t>, </a:t>
            </a:r>
            <a:r>
              <a:rPr lang="en-AU" baseline="0" dirty="0" err="1"/>
              <a:t>color</a:t>
            </a:r>
            <a:r>
              <a:rPr lang="en-AU" baseline="0" dirty="0"/>
              <a:t> name, </a:t>
            </a:r>
            <a:r>
              <a:rPr lang="en-AU" sz="1200" b="0" i="0" u="none" strike="noStrike" kern="1200" baseline="0" dirty="0">
                <a:solidFill>
                  <a:schemeClr val="tx1"/>
                </a:solidFill>
                <a:latin typeface="+mn-lt"/>
                <a:ea typeface="+mn-ea"/>
                <a:cs typeface="+mn-cs"/>
              </a:rPr>
              <a:t>coarseness, contrast. </a:t>
            </a:r>
            <a:r>
              <a:rPr lang="en-US" sz="1200" b="0" i="0" u="none" strike="noStrike" kern="1200" baseline="0" dirty="0">
                <a:solidFill>
                  <a:schemeClr val="tx1"/>
                </a:solidFill>
                <a:latin typeface="+mn-lt"/>
                <a:ea typeface="+mn-ea"/>
                <a:cs typeface="+mn-cs"/>
              </a:rPr>
              <a:t>Features based on theoretical and empirical concepts from psychology with art theory that are specific for affective analysis</a:t>
            </a:r>
            <a:endParaRPr lang="en-AU" dirty="0"/>
          </a:p>
        </p:txBody>
      </p:sp>
    </p:spTree>
    <p:extLst>
      <p:ext uri="{BB962C8B-B14F-4D97-AF65-F5344CB8AC3E}">
        <p14:creationId xmlns:p14="http://schemas.microsoft.com/office/powerpoint/2010/main" val="133675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International Affective Picture System (IAPS) is </a:t>
            </a:r>
            <a:r>
              <a:rPr lang="en-US" dirty="0"/>
              <a:t>a standard stimulus image set which has been widely used in emotion classification. IAPS consists of 1,182 natural color images depicting complex scenes, such as portraits, babies, animals, landscapes, pollution, illness</a:t>
            </a:r>
            <a:r>
              <a:rPr lang="en-US" baseline="0" dirty="0"/>
              <a:t> and so on. Among all images </a:t>
            </a:r>
            <a:r>
              <a:rPr lang="en-US" baseline="0" dirty="0" err="1"/>
              <a:t>Mikels</a:t>
            </a:r>
            <a:r>
              <a:rPr lang="en-US" baseline="0" dirty="0"/>
              <a:t> selected 395 images and mapped them to eight discrete emotion categories. Artistic dataset (Art photo), 806 photos are selected from some art sharing sites using the names at emotion categories as search terms, The artists, who take the photos and upload them to web sites, determine emotion categories of the photos. Abstract dataset (280) represent emotion through overall color and texture, instead of some emotional objects. The emotional categories are obtained through a web-survey.</a:t>
            </a:r>
            <a:endParaRPr lang="en-AU" dirty="0"/>
          </a:p>
        </p:txBody>
      </p:sp>
    </p:spTree>
    <p:extLst>
      <p:ext uri="{BB962C8B-B14F-4D97-AF65-F5344CB8AC3E}">
        <p14:creationId xmlns:p14="http://schemas.microsoft.com/office/powerpoint/2010/main" val="3828901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RED Title Slide + IMAGE">
    <p:spTree>
      <p:nvGrpSpPr>
        <p:cNvPr id="1" name=""/>
        <p:cNvGrpSpPr/>
        <p:nvPr/>
      </p:nvGrpSpPr>
      <p:grpSpPr>
        <a:xfrm>
          <a:off x="0" y="0"/>
          <a:ext cx="0" cy="0"/>
          <a:chOff x="0" y="0"/>
          <a:chExt cx="0" cy="0"/>
        </a:xfrm>
      </p:grpSpPr>
      <p:pic>
        <p:nvPicPr>
          <p:cNvPr id="7" name="Picture 9" descr="lecture_theatre.jpg"/>
          <p:cNvPicPr>
            <a:picLocks noChangeAspect="1"/>
          </p:cNvPicPr>
          <p:nvPr/>
        </p:nvPicPr>
        <p:blipFill>
          <a:blip r:embed="rId2">
            <a:extLst>
              <a:ext uri="{28A0092B-C50C-407E-A947-70E740481C1C}">
                <a14:useLocalDpi xmlns:a14="http://schemas.microsoft.com/office/drawing/2010/main" val="0"/>
              </a:ext>
            </a:extLst>
          </a:blip>
          <a:srcRect l="12701" t="6509" r="5984" b="13737"/>
          <a:stretch>
            <a:fillRect/>
          </a:stretch>
        </p:blipFill>
        <p:spPr bwMode="auto">
          <a:xfrm>
            <a:off x="0" y="3357565"/>
            <a:ext cx="914400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invGray">
          <a:xfrm>
            <a:off x="0" y="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92" y="5516564"/>
            <a:ext cx="1836737"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5724" y="1428737"/>
            <a:ext cx="8750329" cy="500068"/>
          </a:xfrm>
        </p:spPr>
        <p:txBody>
          <a:bodyPr lIns="91440" anchor="ct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9" name="Content Placeholder 25"/>
          <p:cNvSpPr>
            <a:spLocks noGrp="1"/>
          </p:cNvSpPr>
          <p:nvPr>
            <p:ph sz="quarter" idx="11"/>
          </p:nvPr>
        </p:nvSpPr>
        <p:spPr>
          <a:xfrm>
            <a:off x="250826" y="3000373"/>
            <a:ext cx="8750300" cy="285752"/>
          </a:xfrm>
        </p:spPr>
        <p:txBody>
          <a:bodyPr tIns="0" rIns="0" bIns="0" anchor="b">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20" name="Content Placeholder 25"/>
          <p:cNvSpPr>
            <a:spLocks noGrp="1"/>
          </p:cNvSpPr>
          <p:nvPr>
            <p:ph sz="quarter" idx="12"/>
          </p:nvPr>
        </p:nvSpPr>
        <p:spPr>
          <a:xfrm>
            <a:off x="250826" y="2714620"/>
            <a:ext cx="8750300" cy="285752"/>
          </a:xfrm>
        </p:spPr>
        <p:txBody>
          <a:bodyPr tIns="0" rIns="0" bIns="0" anchor="b">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7" name="Picture Placeholder 16"/>
          <p:cNvSpPr>
            <a:spLocks noGrp="1"/>
          </p:cNvSpPr>
          <p:nvPr>
            <p:ph type="pic" sz="quarter" idx="14"/>
          </p:nvPr>
        </p:nvSpPr>
        <p:spPr>
          <a:xfrm>
            <a:off x="7514706" y="5112820"/>
            <a:ext cx="1399108" cy="1399108"/>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43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250828" y="1773239"/>
            <a:ext cx="8662989" cy="4679950"/>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5" name="Slide Number Placeholder 5"/>
          <p:cNvSpPr>
            <a:spLocks noGrp="1"/>
          </p:cNvSpPr>
          <p:nvPr>
            <p:ph type="sldNum" sz="quarter" idx="14"/>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5006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42" y="1783636"/>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Picture Placeholder 7"/>
          <p:cNvSpPr>
            <a:spLocks noGrp="1"/>
          </p:cNvSpPr>
          <p:nvPr>
            <p:ph type="pic" sz="quarter" idx="14"/>
          </p:nvPr>
        </p:nvSpPr>
        <p:spPr>
          <a:xfrm>
            <a:off x="250829" y="1773241"/>
            <a:ext cx="4321175" cy="3941761"/>
          </a:xfrm>
        </p:spPr>
        <p:txBody>
          <a:bodyPr rtlCol="0">
            <a:normAutofit/>
          </a:bodyPr>
          <a:lstStyle>
            <a:lvl1pPr algn="ctr">
              <a:buNone/>
              <a:defRPr baseline="0"/>
            </a:lvl1pPr>
          </a:lstStyle>
          <a:p>
            <a:pPr lvl="0"/>
            <a:r>
              <a:rPr lang="en-US" noProof="0"/>
              <a:t>Click icon to add picture</a:t>
            </a:r>
            <a:endParaRPr lang="en-AU" noProof="0" dirty="0"/>
          </a:p>
        </p:txBody>
      </p:sp>
      <p:sp>
        <p:nvSpPr>
          <p:cNvPr id="10" name="Text Placeholder 8"/>
          <p:cNvSpPr>
            <a:spLocks noGrp="1"/>
          </p:cNvSpPr>
          <p:nvPr>
            <p:ph type="body" sz="quarter" idx="15"/>
          </p:nvPr>
        </p:nvSpPr>
        <p:spPr>
          <a:xfrm>
            <a:off x="250829" y="5715001"/>
            <a:ext cx="4392613" cy="593725"/>
          </a:xfrm>
        </p:spPr>
        <p:txBody>
          <a:bodyPr/>
          <a:lstStyle>
            <a:lvl1pPr>
              <a:buNone/>
              <a:defRPr sz="14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7" name="Slide Number Placeholder 5"/>
          <p:cNvSpPr>
            <a:spLocks noGrp="1"/>
          </p:cNvSpPr>
          <p:nvPr>
            <p:ph type="sldNum" sz="quarter" idx="16"/>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22693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41" y="1773240"/>
            <a:ext cx="4270375" cy="4513282"/>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8"/>
          <p:cNvSpPr>
            <a:spLocks noGrp="1"/>
          </p:cNvSpPr>
          <p:nvPr>
            <p:ph type="body" sz="quarter" idx="15"/>
          </p:nvPr>
        </p:nvSpPr>
        <p:spPr>
          <a:xfrm>
            <a:off x="250829" y="5715003"/>
            <a:ext cx="4392613" cy="428644"/>
          </a:xfrm>
        </p:spPr>
        <p:txBody>
          <a:bodyPr/>
          <a:lstStyle>
            <a:lvl1pPr>
              <a:buNone/>
              <a:defRPr sz="1400" b="0" baseline="0">
                <a:solidFill>
                  <a:schemeClr val="tx1"/>
                </a:solidFill>
              </a:defRPr>
            </a:lvl1pPr>
          </a:lstStyle>
          <a:p>
            <a:pPr lvl="0"/>
            <a:r>
              <a:rPr lang="en-US"/>
              <a:t>Click to edit Master text styles</a:t>
            </a:r>
          </a:p>
        </p:txBody>
      </p:sp>
      <p:sp>
        <p:nvSpPr>
          <p:cNvPr id="12" name="Table Placeholder 11"/>
          <p:cNvSpPr>
            <a:spLocks noGrp="1"/>
          </p:cNvSpPr>
          <p:nvPr>
            <p:ph type="tbl" sz="quarter" idx="16"/>
          </p:nvPr>
        </p:nvSpPr>
        <p:spPr>
          <a:xfrm>
            <a:off x="250826" y="1764139"/>
            <a:ext cx="4319004" cy="3950861"/>
          </a:xfrm>
        </p:spPr>
        <p:txBody>
          <a:bodyPr rtlCol="0">
            <a:normAutofit/>
          </a:bodyPr>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baseline="0"/>
            </a:lvl1pPr>
          </a:lstStyle>
          <a:p>
            <a:pPr lvl="0"/>
            <a:r>
              <a:rPr lang="en-US" noProof="0"/>
              <a:t>Click icon to add table</a:t>
            </a:r>
            <a:endParaRPr lang="en-AU" noProof="0" dirty="0"/>
          </a:p>
        </p:txBody>
      </p:sp>
      <p:sp>
        <p:nvSpPr>
          <p:cNvPr id="13" name="Text Placeholder 8"/>
          <p:cNvSpPr>
            <a:spLocks noGrp="1"/>
          </p:cNvSpPr>
          <p:nvPr>
            <p:ph type="body" sz="quarter" idx="17"/>
          </p:nvPr>
        </p:nvSpPr>
        <p:spPr>
          <a:xfrm>
            <a:off x="250829" y="6143644"/>
            <a:ext cx="4392613" cy="165083"/>
          </a:xfrm>
        </p:spPr>
        <p:txBody>
          <a:bodyPr anchor="ctr">
            <a:noAutofit/>
          </a:bodyPr>
          <a:lstStyle>
            <a:lvl1pPr>
              <a:buNone/>
              <a:defRPr sz="8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8" name="Slide Number Placeholder 5"/>
          <p:cNvSpPr>
            <a:spLocks noGrp="1"/>
          </p:cNvSpPr>
          <p:nvPr>
            <p:ph type="sldNum" sz="quarter" idx="18"/>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7897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42" y="1773240"/>
            <a:ext cx="4270375" cy="4513282"/>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8"/>
          <p:cNvSpPr>
            <a:spLocks noGrp="1"/>
          </p:cNvSpPr>
          <p:nvPr>
            <p:ph type="body" sz="quarter" idx="15"/>
          </p:nvPr>
        </p:nvSpPr>
        <p:spPr>
          <a:xfrm>
            <a:off x="250829" y="5715003"/>
            <a:ext cx="4392613" cy="428644"/>
          </a:xfrm>
        </p:spPr>
        <p:txBody>
          <a:bodyPr/>
          <a:lstStyle>
            <a:lvl1pPr>
              <a:buNone/>
              <a:defRPr sz="1400" b="0" baseline="0">
                <a:solidFill>
                  <a:schemeClr val="tx1"/>
                </a:solidFill>
              </a:defRPr>
            </a:lvl1pPr>
          </a:lstStyle>
          <a:p>
            <a:pPr lvl="0"/>
            <a:r>
              <a:rPr lang="en-US"/>
              <a:t>Click to edit Master text styles</a:t>
            </a:r>
          </a:p>
        </p:txBody>
      </p:sp>
      <p:sp>
        <p:nvSpPr>
          <p:cNvPr id="13" name="Text Placeholder 8"/>
          <p:cNvSpPr>
            <a:spLocks noGrp="1"/>
          </p:cNvSpPr>
          <p:nvPr>
            <p:ph type="body" sz="quarter" idx="17"/>
          </p:nvPr>
        </p:nvSpPr>
        <p:spPr>
          <a:xfrm>
            <a:off x="250829" y="6143644"/>
            <a:ext cx="4392613" cy="165083"/>
          </a:xfrm>
        </p:spPr>
        <p:txBody>
          <a:bodyPr anchor="ctr">
            <a:noAutofit/>
          </a:bodyPr>
          <a:lstStyle>
            <a:lvl1pPr>
              <a:buNone/>
              <a:defRPr sz="800" b="0" baseline="0">
                <a:solidFill>
                  <a:schemeClr val="tx1"/>
                </a:solidFill>
              </a:defRPr>
            </a:lvl1pPr>
          </a:lstStyle>
          <a:p>
            <a:pPr lvl="0"/>
            <a:r>
              <a:rPr lang="en-US"/>
              <a:t>Click to edit Master text styles</a:t>
            </a:r>
          </a:p>
        </p:txBody>
      </p:sp>
      <p:sp>
        <p:nvSpPr>
          <p:cNvPr id="14" name="Chart Placeholder 13"/>
          <p:cNvSpPr>
            <a:spLocks noGrp="1"/>
          </p:cNvSpPr>
          <p:nvPr>
            <p:ph type="chart" sz="quarter" idx="18"/>
          </p:nvPr>
        </p:nvSpPr>
        <p:spPr>
          <a:xfrm>
            <a:off x="250829" y="1764140"/>
            <a:ext cx="4321175" cy="3950860"/>
          </a:xfrm>
        </p:spPr>
        <p:txBody>
          <a:bodyPr rtlCol="0">
            <a:normAutofit/>
          </a:bodyPr>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pPr lvl="0"/>
            <a:r>
              <a:rPr lang="en-US" noProof="0"/>
              <a:t>Click icon to add chart</a:t>
            </a:r>
            <a:endParaRPr lang="en-AU" noProof="0" dirty="0"/>
          </a:p>
        </p:txBody>
      </p:sp>
      <p:sp>
        <p:nvSpPr>
          <p:cNvPr id="11"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8" name="Slide Number Placeholder 5"/>
          <p:cNvSpPr>
            <a:spLocks noGrp="1"/>
          </p:cNvSpPr>
          <p:nvPr>
            <p:ph type="sldNum" sz="quarter" idx="19"/>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80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8" name="Picture Placeholder 7"/>
          <p:cNvSpPr>
            <a:spLocks noGrp="1"/>
          </p:cNvSpPr>
          <p:nvPr>
            <p:ph type="pic" sz="quarter" idx="14"/>
          </p:nvPr>
        </p:nvSpPr>
        <p:spPr>
          <a:xfrm>
            <a:off x="250826" y="1773239"/>
            <a:ext cx="8662988" cy="4679950"/>
          </a:xfrm>
        </p:spPr>
        <p:txBody>
          <a:bodyPr rtlCol="0">
            <a:normAutofit/>
          </a:bodyPr>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pPr lvl="0"/>
            <a:r>
              <a:rPr lang="en-US" noProof="0"/>
              <a:t>Click icon to add picture</a:t>
            </a:r>
            <a:endParaRPr lang="en-AU" noProof="0" dirty="0"/>
          </a:p>
        </p:txBody>
      </p:sp>
      <p:sp>
        <p:nvSpPr>
          <p:cNvPr id="7"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5" name="Slide Number Placeholder 5"/>
          <p:cNvSpPr>
            <a:spLocks noGrp="1"/>
          </p:cNvSpPr>
          <p:nvPr>
            <p:ph type="sldNum" sz="quarter" idx="15"/>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56452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sz="half" idx="1"/>
          </p:nvPr>
        </p:nvSpPr>
        <p:spPr>
          <a:xfrm>
            <a:off x="250824" y="1773239"/>
            <a:ext cx="4321176" cy="4535488"/>
          </a:xfrm>
        </p:spPr>
        <p:txBody>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43442" y="1773239"/>
            <a:ext cx="4270375" cy="4535488"/>
          </a:xfrm>
        </p:spPr>
        <p:txBody>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p:cNvSpPr>
            <a:spLocks noGrp="1"/>
          </p:cNvSpPr>
          <p:nvPr>
            <p:ph type="body" sz="quarter" idx="13"/>
          </p:nvPr>
        </p:nvSpPr>
        <p:spPr>
          <a:xfrm>
            <a:off x="250825" y="1268415"/>
            <a:ext cx="8662988" cy="485791"/>
          </a:xfrm>
        </p:spPr>
        <p:txBody>
          <a:bodyPr tIns="0" rIns="0" bIns="0" anchor="ct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6" name="Slide Number Placeholder 5"/>
          <p:cNvSpPr>
            <a:spLocks noGrp="1"/>
          </p:cNvSpPr>
          <p:nvPr>
            <p:ph type="sldNum" sz="quarter" idx="14"/>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52330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Slide Number Placeholder 5"/>
          <p:cNvSpPr>
            <a:spLocks noGrp="1"/>
          </p:cNvSpPr>
          <p:nvPr>
            <p:ph type="sldNum" sz="quarter" idx="10"/>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90188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62721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91479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3"/>
            <a:ext cx="2133600" cy="365125"/>
          </a:xfrm>
          <a:prstGeom prst="rect">
            <a:avLst/>
          </a:prstGeom>
        </p:spPr>
        <p:txBody>
          <a:bodyPr/>
          <a:lstStyle/>
          <a:p>
            <a:fld id="{1D8BD707-D9CF-40AE-B4C6-C98DA3205C09}" type="datetimeFigureOut">
              <a:rPr lang="en-US" smtClean="0"/>
              <a:pPr/>
              <a:t>7/23/2018</a:t>
            </a:fld>
            <a:endParaRPr lang="en-US"/>
          </a:p>
        </p:txBody>
      </p:sp>
      <p:sp>
        <p:nvSpPr>
          <p:cNvPr id="5" name="Footer Placeholder 4"/>
          <p:cNvSpPr>
            <a:spLocks noGrp="1"/>
          </p:cNvSpPr>
          <p:nvPr>
            <p:ph type="ftr" sz="quarter" idx="11"/>
          </p:nvPr>
        </p:nvSpPr>
        <p:spPr>
          <a:xfrm>
            <a:off x="3124200" y="6356353"/>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D Title Slide">
    <p:spTree>
      <p:nvGrpSpPr>
        <p:cNvPr id="1" name=""/>
        <p:cNvGrpSpPr/>
        <p:nvPr/>
      </p:nvGrpSpPr>
      <p:grpSpPr>
        <a:xfrm>
          <a:off x="0" y="0"/>
          <a:ext cx="0" cy="0"/>
          <a:chOff x="0" y="0"/>
          <a:chExt cx="0" cy="0"/>
        </a:xfrm>
      </p:grpSpPr>
      <p:sp>
        <p:nvSpPr>
          <p:cNvPr id="7" name="Rectangle 6"/>
          <p:cNvSpPr/>
          <p:nvPr/>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8" name="Rectangle 7"/>
          <p:cNvSpPr/>
          <p:nvPr/>
        </p:nvSpPr>
        <p:spPr bwMode="invGray">
          <a:xfrm>
            <a:off x="1071567" y="2"/>
            <a:ext cx="8072437" cy="5786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516564"/>
            <a:ext cx="1836738"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31912" y="285731"/>
            <a:ext cx="7704138" cy="1000132"/>
          </a:xfrm>
        </p:spPr>
        <p:txBody>
          <a:bodyPr>
            <a:normAutofit/>
          </a:bodyPr>
          <a:lstStyle>
            <a:lvl1pPr marL="0" marR="0" indent="0" algn="l" defTabSz="914400" rtl="0" eaLnBrk="1" fontAlgn="auto" latinLnBrk="0" hangingPunct="1">
              <a:lnSpc>
                <a:spcPts val="3100"/>
              </a:lnSpc>
              <a:spcBef>
                <a:spcPct val="0"/>
              </a:spcBef>
              <a:spcAft>
                <a:spcPts val="0"/>
              </a:spcAft>
              <a:buClrTx/>
              <a:buSzTx/>
              <a:buFontTx/>
              <a:buNone/>
              <a:tabLst/>
              <a:defRPr sz="3600" b="0" baseline="0">
                <a:solidFill>
                  <a:schemeClr val="bg1"/>
                </a:solidFill>
              </a:defRPr>
            </a:lvl1pPr>
          </a:lstStyle>
          <a:p>
            <a:r>
              <a:rPr lang="en-US"/>
              <a:t>Click to edit Master title style</a:t>
            </a:r>
            <a:endParaRPr lang="en-AU" dirty="0"/>
          </a:p>
        </p:txBody>
      </p:sp>
      <p:sp>
        <p:nvSpPr>
          <p:cNvPr id="3" name="Subtitle 2"/>
          <p:cNvSpPr>
            <a:spLocks noGrp="1"/>
          </p:cNvSpPr>
          <p:nvPr>
            <p:ph type="subTitle" idx="1"/>
          </p:nvPr>
        </p:nvSpPr>
        <p:spPr>
          <a:xfrm>
            <a:off x="1331916" y="1428737"/>
            <a:ext cx="7704137" cy="500068"/>
          </a:xfrm>
        </p:spPr>
        <p:txBody>
          <a:bodyPr lIns="91440" anchor="ct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Content Placeholder 25"/>
          <p:cNvSpPr>
            <a:spLocks noGrp="1"/>
          </p:cNvSpPr>
          <p:nvPr>
            <p:ph sz="quarter" idx="11"/>
          </p:nvPr>
        </p:nvSpPr>
        <p:spPr>
          <a:xfrm>
            <a:off x="3428996" y="5286388"/>
            <a:ext cx="5572133" cy="285752"/>
          </a:xfrm>
        </p:spPr>
        <p:txBody>
          <a:bodyPr tIns="0" rIns="0" bIns="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2" name="Content Placeholder 25"/>
          <p:cNvSpPr>
            <a:spLocks noGrp="1"/>
          </p:cNvSpPr>
          <p:nvPr>
            <p:ph sz="quarter" idx="12"/>
          </p:nvPr>
        </p:nvSpPr>
        <p:spPr>
          <a:xfrm>
            <a:off x="3428996" y="5000637"/>
            <a:ext cx="5572133" cy="285752"/>
          </a:xfrm>
        </p:spPr>
        <p:txBody>
          <a:bodyPr tIns="0" rIns="0" bIns="0" anchor="b">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3" name="Picture Placeholder 16"/>
          <p:cNvSpPr>
            <a:spLocks noGrp="1"/>
          </p:cNvSpPr>
          <p:nvPr>
            <p:ph type="pic" sz="quarter" idx="13"/>
          </p:nvPr>
        </p:nvSpPr>
        <p:spPr>
          <a:xfrm>
            <a:off x="8055033" y="5819654"/>
            <a:ext cx="985150" cy="985151"/>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Tree>
    <p:extLst>
      <p:ext uri="{BB962C8B-B14F-4D97-AF65-F5344CB8AC3E}">
        <p14:creationId xmlns:p14="http://schemas.microsoft.com/office/powerpoint/2010/main" val="1616036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AU" dirty="0"/>
          </a:p>
        </p:txBody>
      </p:sp>
      <p:sp>
        <p:nvSpPr>
          <p:cNvPr id="3" name="Content Placeholder 2"/>
          <p:cNvSpPr>
            <a:spLocks noGrp="1"/>
          </p:cNvSpPr>
          <p:nvPr>
            <p:ph idx="1"/>
          </p:nvPr>
        </p:nvSpPr>
        <p:spPr>
          <a:xfrm>
            <a:off x="250829" y="1773239"/>
            <a:ext cx="8662989" cy="4679950"/>
          </a:xfrm>
        </p:spPr>
        <p:txBody>
          <a:bodyPr/>
          <a:lstStyle>
            <a:lvl1pPr>
              <a:spcBef>
                <a:spcPts val="375"/>
              </a:spcBef>
              <a:spcAft>
                <a:spcPts val="375"/>
              </a:spcAft>
              <a:defRPr/>
            </a:lvl1pPr>
            <a:lvl2pPr>
              <a:spcBef>
                <a:spcPts val="375"/>
              </a:spcBef>
              <a:spcAft>
                <a:spcPts val="375"/>
              </a:spcAft>
              <a:defRPr/>
            </a:lvl2pPr>
            <a:lvl3pPr>
              <a:spcBef>
                <a:spcPts val="375"/>
              </a:spcBef>
              <a:spcAft>
                <a:spcPts val="375"/>
              </a:spcAft>
              <a:defRPr/>
            </a:lvl3pPr>
            <a:lvl4pPr>
              <a:spcBef>
                <a:spcPts val="375"/>
              </a:spcBef>
              <a:spcAft>
                <a:spcPts val="375"/>
              </a:spcAft>
              <a:defRPr/>
            </a:lvl4pPr>
            <a:lvl5pPr>
              <a:spcBef>
                <a:spcPts val="375"/>
              </a:spcBef>
              <a:spcAft>
                <a:spcPts val="375"/>
              </a:spcAft>
              <a:defRPr/>
            </a:lvl5pPr>
            <a:lvl6pPr marL="806054" indent="-130969">
              <a:buClr>
                <a:schemeClr val="accent1"/>
              </a:buClr>
              <a:defRPr sz="1200" baseline="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dirty="0"/>
          </a:p>
        </p:txBody>
      </p:sp>
      <p:sp>
        <p:nvSpPr>
          <p:cNvPr id="9" name="Text Placeholder 8"/>
          <p:cNvSpPr>
            <a:spLocks noGrp="1"/>
          </p:cNvSpPr>
          <p:nvPr>
            <p:ph type="body" sz="quarter" idx="13"/>
          </p:nvPr>
        </p:nvSpPr>
        <p:spPr>
          <a:xfrm>
            <a:off x="250825" y="1268417"/>
            <a:ext cx="8662988" cy="485791"/>
          </a:xfrm>
        </p:spPr>
        <p:txBody>
          <a:bodyPr tIns="0" rIns="0" bIns="0" anchor="ctr"/>
          <a:lstStyle>
            <a:lvl1pPr marL="0" indent="0">
              <a:lnSpc>
                <a:spcPts val="1350"/>
              </a:lnSpc>
              <a:spcBef>
                <a:spcPts val="0"/>
              </a:spcBef>
              <a:spcAft>
                <a:spcPts val="0"/>
              </a:spcAft>
              <a:buNone/>
              <a:defRPr sz="1500">
                <a:solidFill>
                  <a:schemeClr val="tx1"/>
                </a:solidFill>
              </a:defRPr>
            </a:lvl1pPr>
          </a:lstStyle>
          <a:p>
            <a:pPr lvl="0"/>
            <a:r>
              <a:rPr lang="zh-CN" altLang="en-US"/>
              <a:t>编辑母版文本样式</a:t>
            </a:r>
          </a:p>
        </p:txBody>
      </p:sp>
      <p:sp>
        <p:nvSpPr>
          <p:cNvPr id="5" name="Slide Number Placeholder 5"/>
          <p:cNvSpPr>
            <a:spLocks noGrp="1"/>
          </p:cNvSpPr>
          <p:nvPr>
            <p:ph type="sldNum" sz="quarter" idx="14"/>
          </p:nvPr>
        </p:nvSpPr>
        <p:spPr/>
        <p:txBody>
          <a:bodyPr/>
          <a:lstStyle>
            <a:lvl1pPr>
              <a:defRPr/>
            </a:lvl1pPr>
          </a:lstStyle>
          <a:p>
            <a:fld id="{91F973E1-5B76-4685-B96F-2ADCB6A695DF}" type="slidenum">
              <a:rPr lang="zh-CN" altLang="en-US" smtClean="0"/>
              <a:t>‹#›</a:t>
            </a:fld>
            <a:endParaRPr lang="zh-CN" altLang="en-US"/>
          </a:p>
        </p:txBody>
      </p:sp>
    </p:spTree>
    <p:extLst>
      <p:ext uri="{BB962C8B-B14F-4D97-AF65-F5344CB8AC3E}">
        <p14:creationId xmlns:p14="http://schemas.microsoft.com/office/powerpoint/2010/main" val="3888528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YELLOW Title Slide">
    <p:spTree>
      <p:nvGrpSpPr>
        <p:cNvPr id="1" name=""/>
        <p:cNvGrpSpPr/>
        <p:nvPr/>
      </p:nvGrpSpPr>
      <p:grpSpPr>
        <a:xfrm>
          <a:off x="0" y="0"/>
          <a:ext cx="0" cy="0"/>
          <a:chOff x="0" y="0"/>
          <a:chExt cx="0" cy="0"/>
        </a:xfrm>
      </p:grpSpPr>
      <p:sp>
        <p:nvSpPr>
          <p:cNvPr id="7" name="Rectangle 6"/>
          <p:cNvSpPr/>
          <p:nvPr/>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8" name="Rectangle 7"/>
          <p:cNvSpPr/>
          <p:nvPr/>
        </p:nvSpPr>
        <p:spPr>
          <a:xfrm>
            <a:off x="1071567" y="2"/>
            <a:ext cx="8072437" cy="5786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92" y="5516564"/>
            <a:ext cx="1836737"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31912" y="285731"/>
            <a:ext cx="7704138" cy="1000132"/>
          </a:xfrm>
        </p:spPr>
        <p:txBody>
          <a:bodyPr>
            <a:normAutofit/>
          </a:bodyPr>
          <a:lstStyle>
            <a:lvl1pPr algn="l">
              <a:lnSpc>
                <a:spcPts val="3100"/>
              </a:lnSpc>
              <a:defRPr sz="3600" b="0" baseline="0">
                <a:solidFill>
                  <a:schemeClr val="tx1"/>
                </a:solidFill>
              </a:defRPr>
            </a:lvl1pPr>
          </a:lstStyle>
          <a:p>
            <a:r>
              <a:rPr lang="en-US"/>
              <a:t>Click to edit Master title style</a:t>
            </a:r>
            <a:endParaRPr lang="en-AU" dirty="0"/>
          </a:p>
        </p:txBody>
      </p:sp>
      <p:sp>
        <p:nvSpPr>
          <p:cNvPr id="3" name="Subtitle 2"/>
          <p:cNvSpPr>
            <a:spLocks noGrp="1"/>
          </p:cNvSpPr>
          <p:nvPr>
            <p:ph type="subTitle" idx="1"/>
          </p:nvPr>
        </p:nvSpPr>
        <p:spPr>
          <a:xfrm>
            <a:off x="1331916" y="1428737"/>
            <a:ext cx="7704137" cy="500068"/>
          </a:xfrm>
        </p:spPr>
        <p:txBody>
          <a:bodyPr lIns="91440" anchor="ct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3" name="Content Placeholder 25"/>
          <p:cNvSpPr>
            <a:spLocks noGrp="1"/>
          </p:cNvSpPr>
          <p:nvPr>
            <p:ph sz="quarter" idx="11"/>
          </p:nvPr>
        </p:nvSpPr>
        <p:spPr>
          <a:xfrm>
            <a:off x="3428996" y="5286388"/>
            <a:ext cx="5572133" cy="285752"/>
          </a:xfrm>
        </p:spPr>
        <p:txBody>
          <a:bodyPr tIns="0" rIns="0" bIns="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20" name="Content Placeholder 25"/>
          <p:cNvSpPr>
            <a:spLocks noGrp="1"/>
          </p:cNvSpPr>
          <p:nvPr>
            <p:ph sz="quarter" idx="12"/>
          </p:nvPr>
        </p:nvSpPr>
        <p:spPr>
          <a:xfrm>
            <a:off x="3428996" y="5000637"/>
            <a:ext cx="5572133" cy="285752"/>
          </a:xfrm>
        </p:spPr>
        <p:txBody>
          <a:bodyPr tIns="0" rIns="0" bIns="0" anchor="b">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7" name="Picture Placeholder 16"/>
          <p:cNvSpPr>
            <a:spLocks noGrp="1"/>
          </p:cNvSpPr>
          <p:nvPr>
            <p:ph type="pic" sz="quarter" idx="13"/>
          </p:nvPr>
        </p:nvSpPr>
        <p:spPr>
          <a:xfrm>
            <a:off x="8055033" y="5819654"/>
            <a:ext cx="985150" cy="985151"/>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Tree>
    <p:extLst>
      <p:ext uri="{BB962C8B-B14F-4D97-AF65-F5344CB8AC3E}">
        <p14:creationId xmlns:p14="http://schemas.microsoft.com/office/powerpoint/2010/main" val="210745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YELLOW Title Slide + IMAGE">
    <p:spTree>
      <p:nvGrpSpPr>
        <p:cNvPr id="1" name=""/>
        <p:cNvGrpSpPr/>
        <p:nvPr/>
      </p:nvGrpSpPr>
      <p:grpSpPr>
        <a:xfrm>
          <a:off x="0" y="0"/>
          <a:ext cx="0" cy="0"/>
          <a:chOff x="0" y="0"/>
          <a:chExt cx="0" cy="0"/>
        </a:xfrm>
      </p:grpSpPr>
      <p:pic>
        <p:nvPicPr>
          <p:cNvPr id="7" name="Picture 9" descr="quad copy.jpg"/>
          <p:cNvPicPr>
            <a:picLocks noChangeAspect="1"/>
          </p:cNvPicPr>
          <p:nvPr/>
        </p:nvPicPr>
        <p:blipFill>
          <a:blip r:embed="rId2">
            <a:extLst>
              <a:ext uri="{28A0092B-C50C-407E-A947-70E740481C1C}">
                <a14:useLocalDpi xmlns:a14="http://schemas.microsoft.com/office/drawing/2010/main" val="0"/>
              </a:ext>
            </a:extLst>
          </a:blip>
          <a:srcRect l="21188" r="1321" b="22060"/>
          <a:stretch>
            <a:fillRect/>
          </a:stretch>
        </p:blipFill>
        <p:spPr bwMode="auto">
          <a:xfrm>
            <a:off x="0" y="3071814"/>
            <a:ext cx="91440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chemeClr val="tx1"/>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5516564"/>
            <a:ext cx="1836738"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85720" y="285731"/>
            <a:ext cx="8750330" cy="1000132"/>
          </a:xfrm>
        </p:spPr>
        <p:txBody>
          <a:bodyPr>
            <a:normAutofit/>
          </a:bodyPr>
          <a:lstStyle>
            <a:lvl1pPr algn="l">
              <a:lnSpc>
                <a:spcPts val="3100"/>
              </a:lnSpc>
              <a:defRPr sz="3600" b="0" baseline="0">
                <a:solidFill>
                  <a:schemeClr val="tx1"/>
                </a:solidFill>
              </a:defRPr>
            </a:lvl1pPr>
          </a:lstStyle>
          <a:p>
            <a:r>
              <a:rPr lang="en-US"/>
              <a:t>Click to edit Master title style</a:t>
            </a:r>
            <a:endParaRPr lang="en-AU" dirty="0"/>
          </a:p>
        </p:txBody>
      </p:sp>
      <p:sp>
        <p:nvSpPr>
          <p:cNvPr id="3" name="Subtitle 2"/>
          <p:cNvSpPr>
            <a:spLocks noGrp="1"/>
          </p:cNvSpPr>
          <p:nvPr>
            <p:ph type="subTitle" idx="1"/>
          </p:nvPr>
        </p:nvSpPr>
        <p:spPr>
          <a:xfrm>
            <a:off x="285724" y="1428737"/>
            <a:ext cx="8750329" cy="500068"/>
          </a:xfrm>
        </p:spPr>
        <p:txBody>
          <a:bodyPr lIns="91440" anchor="ct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5" name="Content Placeholder 25"/>
          <p:cNvSpPr>
            <a:spLocks noGrp="1"/>
          </p:cNvSpPr>
          <p:nvPr>
            <p:ph sz="quarter" idx="11"/>
          </p:nvPr>
        </p:nvSpPr>
        <p:spPr>
          <a:xfrm>
            <a:off x="250826" y="3000373"/>
            <a:ext cx="8750300" cy="285752"/>
          </a:xfrm>
        </p:spPr>
        <p:txBody>
          <a:bodyPr tIns="0" rIns="0" bIns="0" anchor="b">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6" name="Content Placeholder 25"/>
          <p:cNvSpPr>
            <a:spLocks noGrp="1"/>
          </p:cNvSpPr>
          <p:nvPr>
            <p:ph sz="quarter" idx="12"/>
          </p:nvPr>
        </p:nvSpPr>
        <p:spPr>
          <a:xfrm>
            <a:off x="250826" y="2714620"/>
            <a:ext cx="8750300" cy="285752"/>
          </a:xfrm>
        </p:spPr>
        <p:txBody>
          <a:bodyPr tIns="0" rIns="0" bIns="0" anchor="b">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3" name="Picture Placeholder 16"/>
          <p:cNvSpPr>
            <a:spLocks noGrp="1"/>
          </p:cNvSpPr>
          <p:nvPr>
            <p:ph type="pic" sz="quarter" idx="14"/>
          </p:nvPr>
        </p:nvSpPr>
        <p:spPr>
          <a:xfrm>
            <a:off x="7514706" y="5112820"/>
            <a:ext cx="1399108" cy="1399108"/>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Tree>
    <p:extLst>
      <p:ext uri="{BB962C8B-B14F-4D97-AF65-F5344CB8AC3E}">
        <p14:creationId xmlns:p14="http://schemas.microsoft.com/office/powerpoint/2010/main" val="3054719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YELLOW Title Slide + IMAGE">
    <p:spTree>
      <p:nvGrpSpPr>
        <p:cNvPr id="1" name=""/>
        <p:cNvGrpSpPr/>
        <p:nvPr/>
      </p:nvGrpSpPr>
      <p:grpSpPr>
        <a:xfrm>
          <a:off x="0" y="0"/>
          <a:ext cx="0" cy="0"/>
          <a:chOff x="0" y="0"/>
          <a:chExt cx="0" cy="0"/>
        </a:xfrm>
      </p:grpSpPr>
      <p:pic>
        <p:nvPicPr>
          <p:cNvPr id="7" name="Picture 9" descr="quad copy.jpg"/>
          <p:cNvPicPr>
            <a:picLocks noChangeAspect="1"/>
          </p:cNvPicPr>
          <p:nvPr/>
        </p:nvPicPr>
        <p:blipFill>
          <a:blip r:embed="rId2">
            <a:extLst>
              <a:ext uri="{28A0092B-C50C-407E-A947-70E740481C1C}">
                <a14:useLocalDpi xmlns:a14="http://schemas.microsoft.com/office/drawing/2010/main" val="0"/>
              </a:ext>
            </a:extLst>
          </a:blip>
          <a:srcRect l="21188" r="1321" b="22060"/>
          <a:stretch>
            <a:fillRect/>
          </a:stretch>
        </p:blipFill>
        <p:spPr bwMode="auto">
          <a:xfrm>
            <a:off x="0" y="3071814"/>
            <a:ext cx="91440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chemeClr val="tx1"/>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5516564"/>
            <a:ext cx="1836738"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85720" y="285731"/>
            <a:ext cx="8750330" cy="1000132"/>
          </a:xfrm>
        </p:spPr>
        <p:txBody>
          <a:bodyPr>
            <a:normAutofit/>
          </a:bodyPr>
          <a:lstStyle>
            <a:lvl1pPr algn="l">
              <a:lnSpc>
                <a:spcPts val="3100"/>
              </a:lnSpc>
              <a:defRPr sz="3600" b="0" baseline="0">
                <a:solidFill>
                  <a:schemeClr val="tx1"/>
                </a:solidFill>
              </a:defRPr>
            </a:lvl1pPr>
          </a:lstStyle>
          <a:p>
            <a:r>
              <a:rPr lang="en-US"/>
              <a:t>Click to edit Master title style</a:t>
            </a:r>
            <a:endParaRPr lang="en-AU" dirty="0"/>
          </a:p>
        </p:txBody>
      </p:sp>
      <p:sp>
        <p:nvSpPr>
          <p:cNvPr id="3" name="Subtitle 2"/>
          <p:cNvSpPr>
            <a:spLocks noGrp="1"/>
          </p:cNvSpPr>
          <p:nvPr>
            <p:ph type="subTitle" idx="1"/>
          </p:nvPr>
        </p:nvSpPr>
        <p:spPr>
          <a:xfrm>
            <a:off x="285724" y="1428737"/>
            <a:ext cx="8750329" cy="500068"/>
          </a:xfrm>
        </p:spPr>
        <p:txBody>
          <a:bodyPr lIns="91440" anchor="ct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5" name="Content Placeholder 25"/>
          <p:cNvSpPr>
            <a:spLocks noGrp="1"/>
          </p:cNvSpPr>
          <p:nvPr>
            <p:ph sz="quarter" idx="11"/>
          </p:nvPr>
        </p:nvSpPr>
        <p:spPr>
          <a:xfrm>
            <a:off x="250826" y="3000373"/>
            <a:ext cx="8750300" cy="285752"/>
          </a:xfrm>
        </p:spPr>
        <p:txBody>
          <a:bodyPr tIns="0" rIns="0" bIns="0" anchor="b">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6" name="Content Placeholder 25"/>
          <p:cNvSpPr>
            <a:spLocks noGrp="1"/>
          </p:cNvSpPr>
          <p:nvPr>
            <p:ph sz="quarter" idx="12"/>
          </p:nvPr>
        </p:nvSpPr>
        <p:spPr>
          <a:xfrm>
            <a:off x="250826" y="2714620"/>
            <a:ext cx="8750300" cy="285752"/>
          </a:xfrm>
        </p:spPr>
        <p:txBody>
          <a:bodyPr tIns="0" rIns="0" bIns="0" anchor="b">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3" name="Picture Placeholder 16"/>
          <p:cNvSpPr>
            <a:spLocks noGrp="1"/>
          </p:cNvSpPr>
          <p:nvPr>
            <p:ph type="pic" sz="quarter" idx="14"/>
          </p:nvPr>
        </p:nvSpPr>
        <p:spPr>
          <a:xfrm>
            <a:off x="7514706" y="5112820"/>
            <a:ext cx="1399108" cy="1399108"/>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Tree>
    <p:extLst>
      <p:ext uri="{BB962C8B-B14F-4D97-AF65-F5344CB8AC3E}">
        <p14:creationId xmlns:p14="http://schemas.microsoft.com/office/powerpoint/2010/main" val="396044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Slide Number Placeholder 5"/>
          <p:cNvSpPr>
            <a:spLocks noGrp="1"/>
          </p:cNvSpPr>
          <p:nvPr>
            <p:ph type="sldNum" sz="quarter" idx="10"/>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9078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UE Title Slide + IMAGE">
    <p:spTree>
      <p:nvGrpSpPr>
        <p:cNvPr id="1" name=""/>
        <p:cNvGrpSpPr/>
        <p:nvPr/>
      </p:nvGrpSpPr>
      <p:grpSpPr>
        <a:xfrm>
          <a:off x="0" y="0"/>
          <a:ext cx="0" cy="0"/>
          <a:chOff x="0" y="0"/>
          <a:chExt cx="0" cy="0"/>
        </a:xfrm>
      </p:grpSpPr>
      <p:pic>
        <p:nvPicPr>
          <p:cNvPr id="7" name="Picture 9" descr="science_lab cop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46438"/>
            <a:ext cx="91440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invGray">
          <a:xfrm>
            <a:off x="0" y="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chemeClr val="tx1"/>
              </a:solidFill>
              <a:ea typeface="ＭＳ Ｐゴシック" charset="-128"/>
              <a:cs typeface="ＭＳ Ｐゴシック" charset="-128"/>
            </a:endParaRPr>
          </a:p>
        </p:txBody>
      </p:sp>
      <p:sp>
        <p:nvSpPr>
          <p:cNvPr id="9" name="Rectangle 8"/>
          <p:cNvSpPr/>
          <p:nvPr/>
        </p:nvSpPr>
        <p:spPr bwMode="ltGray">
          <a:xfrm>
            <a:off x="1071563" y="4200527"/>
            <a:ext cx="2303462" cy="2303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10" name="Picture 10" descr="uts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5516564"/>
            <a:ext cx="1836738"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85720" y="285731"/>
            <a:ext cx="8750330" cy="1000132"/>
          </a:xfrm>
        </p:spPr>
        <p:txBody>
          <a:bodyPr>
            <a:normAutofit/>
          </a:bodyPr>
          <a:lstStyle>
            <a:lvl1pPr algn="l">
              <a:lnSpc>
                <a:spcPts val="3100"/>
              </a:lnSpc>
              <a:defRPr sz="3600" b="0" baseline="0">
                <a:solidFill>
                  <a:schemeClr val="bg1"/>
                </a:solidFill>
              </a:defRPr>
            </a:lvl1pPr>
          </a:lstStyle>
          <a:p>
            <a:r>
              <a:rPr lang="en-US"/>
              <a:t>Click to edit Master title style</a:t>
            </a:r>
            <a:endParaRPr lang="en-AU" dirty="0"/>
          </a:p>
        </p:txBody>
      </p:sp>
      <p:sp>
        <p:nvSpPr>
          <p:cNvPr id="3" name="Subtitle 2"/>
          <p:cNvSpPr>
            <a:spLocks noGrp="1"/>
          </p:cNvSpPr>
          <p:nvPr>
            <p:ph type="subTitle" idx="1"/>
          </p:nvPr>
        </p:nvSpPr>
        <p:spPr>
          <a:xfrm>
            <a:off x="285724" y="1428737"/>
            <a:ext cx="8750329" cy="500068"/>
          </a:xfrm>
        </p:spPr>
        <p:txBody>
          <a:bodyPr lIns="91440" anchor="ct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4" name="Content Placeholder 25"/>
          <p:cNvSpPr>
            <a:spLocks noGrp="1"/>
          </p:cNvSpPr>
          <p:nvPr>
            <p:ph sz="quarter" idx="11"/>
          </p:nvPr>
        </p:nvSpPr>
        <p:spPr>
          <a:xfrm>
            <a:off x="250826" y="3000373"/>
            <a:ext cx="8750300" cy="285752"/>
          </a:xfrm>
        </p:spPr>
        <p:txBody>
          <a:bodyPr tIns="0" rIns="0" bIns="0" anchor="b">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5" name="Content Placeholder 25"/>
          <p:cNvSpPr>
            <a:spLocks noGrp="1"/>
          </p:cNvSpPr>
          <p:nvPr>
            <p:ph sz="quarter" idx="12"/>
          </p:nvPr>
        </p:nvSpPr>
        <p:spPr>
          <a:xfrm>
            <a:off x="250826" y="2714620"/>
            <a:ext cx="8750300" cy="285752"/>
          </a:xfrm>
        </p:spPr>
        <p:txBody>
          <a:bodyPr tIns="0" rIns="0" bIns="0" anchor="b">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a:t>Click to edit Master text styles</a:t>
            </a:r>
          </a:p>
        </p:txBody>
      </p:sp>
      <p:sp>
        <p:nvSpPr>
          <p:cNvPr id="13" name="Picture Placeholder 16"/>
          <p:cNvSpPr>
            <a:spLocks noGrp="1"/>
          </p:cNvSpPr>
          <p:nvPr>
            <p:ph type="pic" sz="quarter" idx="14"/>
          </p:nvPr>
        </p:nvSpPr>
        <p:spPr>
          <a:xfrm>
            <a:off x="7514706" y="5112820"/>
            <a:ext cx="1399108" cy="1399108"/>
          </a:xfrm>
          <a:solidFill>
            <a:schemeClr val="bg1"/>
          </a:solidFill>
        </p:spPr>
        <p:txBody>
          <a:bodyPr rtlCol="0" anchor="ctr">
            <a:normAutofit/>
          </a:bodyPr>
          <a:lstStyle>
            <a:lvl1pPr marL="0" indent="0" algn="ctr">
              <a:buNone/>
              <a:defRPr sz="1000" baseline="0"/>
            </a:lvl1pPr>
          </a:lstStyle>
          <a:p>
            <a:pPr lvl="0"/>
            <a:r>
              <a:rPr lang="en-US" noProof="0"/>
              <a:t>Click icon to add picture</a:t>
            </a:r>
            <a:endParaRPr lang="en-AU" noProof="0" dirty="0"/>
          </a:p>
        </p:txBody>
      </p:sp>
    </p:spTree>
    <p:extLst>
      <p:ext uri="{BB962C8B-B14F-4D97-AF65-F5344CB8AC3E}">
        <p14:creationId xmlns:p14="http://schemas.microsoft.com/office/powerpoint/2010/main" val="320416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UE DIVIDER Slide">
    <p:spTree>
      <p:nvGrpSpPr>
        <p:cNvPr id="1" name=""/>
        <p:cNvGrpSpPr/>
        <p:nvPr/>
      </p:nvGrpSpPr>
      <p:grpSpPr>
        <a:xfrm>
          <a:off x="0" y="0"/>
          <a:ext cx="0" cy="0"/>
          <a:chOff x="0" y="0"/>
          <a:chExt cx="0" cy="0"/>
        </a:xfrm>
      </p:grpSpPr>
      <p:sp>
        <p:nvSpPr>
          <p:cNvPr id="5" name="Rectangle 4"/>
          <p:cNvSpPr/>
          <p:nvPr/>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chemeClr val="tx1"/>
              </a:solidFill>
              <a:ea typeface="ＭＳ Ｐゴシック" charset="-128"/>
              <a:cs typeface="ＭＳ Ｐゴシック" charset="-128"/>
            </a:endParaRPr>
          </a:p>
        </p:txBody>
      </p:sp>
      <p:sp>
        <p:nvSpPr>
          <p:cNvPr id="6" name="Rectangle 5"/>
          <p:cNvSpPr/>
          <p:nvPr/>
        </p:nvSpPr>
        <p:spPr bwMode="white">
          <a:xfrm flipH="1">
            <a:off x="0" y="5715000"/>
            <a:ext cx="914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7" name="Picture 9" descr="uts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45126"/>
            <a:ext cx="1835150"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white">
          <a:xfrm>
            <a:off x="285723" y="1777496"/>
            <a:ext cx="7599393" cy="1080000"/>
          </a:xfrm>
        </p:spPr>
        <p:txBody>
          <a:bodyPr anchor="ctr">
            <a:normAutofit/>
          </a:bodyPr>
          <a:lstStyle>
            <a:lvl1pPr algn="l">
              <a:defRPr sz="2800" b="0" baseline="0">
                <a:solidFill>
                  <a:schemeClr val="bg1"/>
                </a:solidFill>
                <a:latin typeface="+mj-lt"/>
              </a:defRPr>
            </a:lvl1pPr>
          </a:lstStyle>
          <a:p>
            <a:r>
              <a:rPr lang="en-US"/>
              <a:t>Click to edit Master title style</a:t>
            </a:r>
            <a:endParaRPr lang="en-AU" dirty="0"/>
          </a:p>
        </p:txBody>
      </p:sp>
      <p:sp>
        <p:nvSpPr>
          <p:cNvPr id="13" name="Text Placeholder 12"/>
          <p:cNvSpPr>
            <a:spLocks noGrp="1"/>
          </p:cNvSpPr>
          <p:nvPr>
            <p:ph type="body" sz="quarter" idx="11"/>
          </p:nvPr>
        </p:nvSpPr>
        <p:spPr bwMode="white">
          <a:xfrm>
            <a:off x="7893038" y="1777495"/>
            <a:ext cx="1143012" cy="1080000"/>
          </a:xfrm>
        </p:spPr>
        <p:txBody>
          <a:bodyPr anchor="ctr"/>
          <a:lstStyle>
            <a:lvl1pPr algn="r">
              <a:buNone/>
              <a:defRPr sz="4000" b="1">
                <a:solidFill>
                  <a:schemeClr val="bg1"/>
                </a:solidFill>
                <a:latin typeface="+mj-lt"/>
              </a:defRPr>
            </a:lvl1pPr>
          </a:lstStyle>
          <a:p>
            <a:pPr lvl="0"/>
            <a:r>
              <a:rPr lang="en-US"/>
              <a:t>Click to edit Master text styles</a:t>
            </a:r>
          </a:p>
        </p:txBody>
      </p:sp>
      <p:sp>
        <p:nvSpPr>
          <p:cNvPr id="17" name="Text Placeholder 16"/>
          <p:cNvSpPr>
            <a:spLocks noGrp="1"/>
          </p:cNvSpPr>
          <p:nvPr>
            <p:ph type="body" sz="quarter" idx="13"/>
          </p:nvPr>
        </p:nvSpPr>
        <p:spPr bwMode="hidden">
          <a:xfrm>
            <a:off x="7893038" y="2857498"/>
            <a:ext cx="1144800" cy="142876"/>
          </a:xfrm>
        </p:spPr>
        <p:txBody>
          <a:bodyPr>
            <a:noAutofit/>
          </a:bodyPr>
          <a:lstStyle>
            <a:lvl1pPr algn="ctr">
              <a:buNone/>
              <a:defRPr sz="7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31359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BLUE DIVIDER Slide">
    <p:spTree>
      <p:nvGrpSpPr>
        <p:cNvPr id="1" name=""/>
        <p:cNvGrpSpPr/>
        <p:nvPr/>
      </p:nvGrpSpPr>
      <p:grpSpPr>
        <a:xfrm>
          <a:off x="0" y="0"/>
          <a:ext cx="0" cy="0"/>
          <a:chOff x="0" y="0"/>
          <a:chExt cx="0" cy="0"/>
        </a:xfrm>
      </p:grpSpPr>
      <p:sp>
        <p:nvSpPr>
          <p:cNvPr id="5" name="Rectangle 4"/>
          <p:cNvSpPr/>
          <p:nvPr/>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chemeClr val="tx1"/>
              </a:solidFill>
              <a:ea typeface="ＭＳ Ｐゴシック" charset="-128"/>
              <a:cs typeface="ＭＳ Ｐゴシック" charset="-128"/>
            </a:endParaRPr>
          </a:p>
        </p:txBody>
      </p:sp>
      <p:sp>
        <p:nvSpPr>
          <p:cNvPr id="6" name="Rectangle 5"/>
          <p:cNvSpPr/>
          <p:nvPr/>
        </p:nvSpPr>
        <p:spPr bwMode="white">
          <a:xfrm flipH="1">
            <a:off x="0" y="5715000"/>
            <a:ext cx="914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pic>
        <p:nvPicPr>
          <p:cNvPr id="7" name="Picture 9" descr="uts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45126"/>
            <a:ext cx="1835150" cy="100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black">
          <a:xfrm>
            <a:off x="285724" y="1777496"/>
            <a:ext cx="7599393" cy="1080000"/>
          </a:xfrm>
        </p:spPr>
        <p:txBody>
          <a:bodyPr anchor="ctr">
            <a:normAutofit/>
          </a:bodyPr>
          <a:lstStyle>
            <a:lvl1pPr algn="l">
              <a:defRPr sz="2800" b="0" baseline="0">
                <a:solidFill>
                  <a:schemeClr val="tx1"/>
                </a:solidFill>
                <a:latin typeface="+mj-lt"/>
              </a:defRPr>
            </a:lvl1pPr>
          </a:lstStyle>
          <a:p>
            <a:r>
              <a:rPr lang="en-US"/>
              <a:t>Click to edit Master title style</a:t>
            </a:r>
            <a:endParaRPr lang="en-AU" dirty="0"/>
          </a:p>
        </p:txBody>
      </p:sp>
      <p:sp>
        <p:nvSpPr>
          <p:cNvPr id="13" name="Text Placeholder 12"/>
          <p:cNvSpPr>
            <a:spLocks noGrp="1"/>
          </p:cNvSpPr>
          <p:nvPr>
            <p:ph type="body" sz="quarter" idx="1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a:t>Click to edit Master text styles</a:t>
            </a:r>
          </a:p>
        </p:txBody>
      </p:sp>
      <p:sp>
        <p:nvSpPr>
          <p:cNvPr id="9" name="Text Placeholder 16"/>
          <p:cNvSpPr>
            <a:spLocks noGrp="1"/>
          </p:cNvSpPr>
          <p:nvPr>
            <p:ph type="body" sz="quarter" idx="13"/>
          </p:nvPr>
        </p:nvSpPr>
        <p:spPr bwMode="hidden">
          <a:xfrm>
            <a:off x="7893038" y="2857498"/>
            <a:ext cx="1144800" cy="142876"/>
          </a:xfrm>
        </p:spPr>
        <p:txBody>
          <a:bodyPr>
            <a:noAutofit/>
          </a:bodyPr>
          <a:lstStyle>
            <a:lvl1pPr algn="ctr">
              <a:buNone/>
              <a:defRPr sz="7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5426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bwMode="invGray">
          <a:xfrm flipH="1">
            <a:off x="928688" y="260351"/>
            <a:ext cx="8001000" cy="95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solidFill>
                <a:srgbClr val="FFFFFF"/>
              </a:solidFill>
              <a:ea typeface="ＭＳ Ｐゴシック" charset="-128"/>
              <a:cs typeface="ＭＳ Ｐゴシック" charset="-128"/>
            </a:endParaRPr>
          </a:p>
        </p:txBody>
      </p:sp>
      <p:sp>
        <p:nvSpPr>
          <p:cNvPr id="1027" name="Title Placeholder 1"/>
          <p:cNvSpPr>
            <a:spLocks noGrp="1"/>
          </p:cNvSpPr>
          <p:nvPr>
            <p:ph type="title"/>
          </p:nvPr>
        </p:nvSpPr>
        <p:spPr bwMode="auto">
          <a:xfrm>
            <a:off x="1857375" y="428627"/>
            <a:ext cx="705643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SLIDE TITLE, FONT IN ARIAL 24PT  [1 line only]</a:t>
            </a:r>
            <a:endParaRPr lang="en-AU" altLang="zh-CN"/>
          </a:p>
        </p:txBody>
      </p:sp>
      <p:sp>
        <p:nvSpPr>
          <p:cNvPr id="1028" name="Text Placeholder 2"/>
          <p:cNvSpPr>
            <a:spLocks noGrp="1"/>
          </p:cNvSpPr>
          <p:nvPr>
            <p:ph type="body" idx="1"/>
          </p:nvPr>
        </p:nvSpPr>
        <p:spPr bwMode="auto">
          <a:xfrm>
            <a:off x="250825" y="1357313"/>
            <a:ext cx="8662988" cy="509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AU" altLang="zh-CN"/>
          </a:p>
        </p:txBody>
      </p:sp>
      <p:sp>
        <p:nvSpPr>
          <p:cNvPr id="6" name="Slide Number Placeholder 5"/>
          <p:cNvSpPr>
            <a:spLocks noGrp="1"/>
          </p:cNvSpPr>
          <p:nvPr>
            <p:ph type="sldNum" sz="quarter" idx="4"/>
          </p:nvPr>
        </p:nvSpPr>
        <p:spPr>
          <a:xfrm>
            <a:off x="8664575" y="6586540"/>
            <a:ext cx="249238" cy="214312"/>
          </a:xfrm>
          <a:prstGeom prst="rect">
            <a:avLst/>
          </a:prstGeom>
        </p:spPr>
        <p:txBody>
          <a:bodyPr vert="horz" wrap="square" lIns="0" tIns="0" rIns="0" bIns="0" numCol="1" anchor="ctr" anchorCtr="0" compatLnSpc="1">
            <a:prstTxWarp prst="textNoShape">
              <a:avLst/>
            </a:prstTxWarp>
          </a:bodyPr>
          <a:lstStyle>
            <a:lvl1pPr algn="r" eaLnBrk="1" hangingPunct="1">
              <a:defRPr sz="900">
                <a:solidFill>
                  <a:schemeClr val="accent1"/>
                </a:solidFill>
                <a:latin typeface="Arial" charset="0"/>
              </a:defRPr>
            </a:lvl1pPr>
          </a:lstStyle>
          <a:p>
            <a:fld id="{B6F15528-21DE-4FAA-801E-634DDDAF4B2B}" type="slidenum">
              <a:rPr lang="en-US" smtClean="0"/>
              <a:pPr/>
              <a:t>‹#›</a:t>
            </a:fld>
            <a:endParaRPr lang="en-US"/>
          </a:p>
        </p:txBody>
      </p:sp>
      <p:cxnSp>
        <p:nvCxnSpPr>
          <p:cNvPr id="24" name="Straight Connector 23"/>
          <p:cNvCxnSpPr/>
          <p:nvPr/>
        </p:nvCxnSpPr>
        <p:spPr>
          <a:xfrm>
            <a:off x="250829" y="6575425"/>
            <a:ext cx="8678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31" name="Picture 1" descr="uts_logo.gif"/>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0" y="379414"/>
            <a:ext cx="1619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r" rtl="0" eaLnBrk="1" fontAlgn="base" hangingPunct="1">
        <a:lnSpc>
          <a:spcPts val="2500"/>
        </a:lnSpc>
        <a:spcBef>
          <a:spcPct val="0"/>
        </a:spcBef>
        <a:spcAft>
          <a:spcPct val="0"/>
        </a:spcAft>
        <a:defRPr sz="2400" kern="1200">
          <a:solidFill>
            <a:schemeClr val="bg1"/>
          </a:solidFill>
          <a:latin typeface="+mj-lt"/>
          <a:ea typeface="MS PGothic" panose="020B0600070205080204" pitchFamily="34" charset="-128"/>
          <a:cs typeface="ＭＳ Ｐゴシック" charset="-128"/>
        </a:defRPr>
      </a:lvl1pPr>
      <a:lvl2pPr algn="r" rtl="0" eaLnBrk="1" fontAlgn="base" hangingPunct="1">
        <a:lnSpc>
          <a:spcPts val="2500"/>
        </a:lnSpc>
        <a:spcBef>
          <a:spcPct val="0"/>
        </a:spcBef>
        <a:spcAft>
          <a:spcPct val="0"/>
        </a:spcAft>
        <a:defRPr sz="2400">
          <a:solidFill>
            <a:schemeClr val="bg1"/>
          </a:solidFill>
          <a:latin typeface="Arial" charset="0"/>
          <a:ea typeface="MS PGothic" panose="020B0600070205080204" pitchFamily="34" charset="-128"/>
          <a:cs typeface="ＭＳ Ｐゴシック" charset="-128"/>
        </a:defRPr>
      </a:lvl2pPr>
      <a:lvl3pPr algn="r" rtl="0" eaLnBrk="1" fontAlgn="base" hangingPunct="1">
        <a:lnSpc>
          <a:spcPts val="2500"/>
        </a:lnSpc>
        <a:spcBef>
          <a:spcPct val="0"/>
        </a:spcBef>
        <a:spcAft>
          <a:spcPct val="0"/>
        </a:spcAft>
        <a:defRPr sz="2400">
          <a:solidFill>
            <a:schemeClr val="bg1"/>
          </a:solidFill>
          <a:latin typeface="Arial" charset="0"/>
          <a:ea typeface="MS PGothic" panose="020B0600070205080204" pitchFamily="34" charset="-128"/>
          <a:cs typeface="ＭＳ Ｐゴシック" charset="-128"/>
        </a:defRPr>
      </a:lvl3pPr>
      <a:lvl4pPr algn="r" rtl="0" eaLnBrk="1" fontAlgn="base" hangingPunct="1">
        <a:lnSpc>
          <a:spcPts val="2500"/>
        </a:lnSpc>
        <a:spcBef>
          <a:spcPct val="0"/>
        </a:spcBef>
        <a:spcAft>
          <a:spcPct val="0"/>
        </a:spcAft>
        <a:defRPr sz="2400">
          <a:solidFill>
            <a:schemeClr val="bg1"/>
          </a:solidFill>
          <a:latin typeface="Arial" charset="0"/>
          <a:ea typeface="MS PGothic" panose="020B0600070205080204" pitchFamily="34" charset="-128"/>
          <a:cs typeface="ＭＳ Ｐゴシック" charset="-128"/>
        </a:defRPr>
      </a:lvl4pPr>
      <a:lvl5pPr algn="r" rtl="0" eaLnBrk="1" fontAlgn="base" hangingPunct="1">
        <a:lnSpc>
          <a:spcPts val="2500"/>
        </a:lnSpc>
        <a:spcBef>
          <a:spcPct val="0"/>
        </a:spcBef>
        <a:spcAft>
          <a:spcPct val="0"/>
        </a:spcAft>
        <a:defRPr sz="2400">
          <a:solidFill>
            <a:schemeClr val="bg1"/>
          </a:solidFill>
          <a:latin typeface="Arial" charset="0"/>
          <a:ea typeface="MS PGothic" panose="020B0600070205080204" pitchFamily="34" charset="-128"/>
          <a:cs typeface="ＭＳ Ｐゴシック" charset="-128"/>
        </a:defRPr>
      </a:lvl5pPr>
      <a:lvl6pPr marL="457200" algn="r" rtl="0" eaLnBrk="1" fontAlgn="base" hangingPunct="1">
        <a:lnSpc>
          <a:spcPts val="2500"/>
        </a:lnSpc>
        <a:spcBef>
          <a:spcPct val="0"/>
        </a:spcBef>
        <a:spcAft>
          <a:spcPct val="0"/>
        </a:spcAft>
        <a:defRPr sz="2400">
          <a:solidFill>
            <a:schemeClr val="bg1"/>
          </a:solidFill>
          <a:latin typeface="Arial" charset="0"/>
          <a:ea typeface="ＭＳ Ｐゴシック" charset="-128"/>
          <a:cs typeface="ＭＳ Ｐゴシック" charset="-128"/>
        </a:defRPr>
      </a:lvl6pPr>
      <a:lvl7pPr marL="914400" algn="r" rtl="0" eaLnBrk="1" fontAlgn="base" hangingPunct="1">
        <a:lnSpc>
          <a:spcPts val="2500"/>
        </a:lnSpc>
        <a:spcBef>
          <a:spcPct val="0"/>
        </a:spcBef>
        <a:spcAft>
          <a:spcPct val="0"/>
        </a:spcAft>
        <a:defRPr sz="2400">
          <a:solidFill>
            <a:schemeClr val="bg1"/>
          </a:solidFill>
          <a:latin typeface="Arial" charset="0"/>
          <a:ea typeface="ＭＳ Ｐゴシック" charset="-128"/>
          <a:cs typeface="ＭＳ Ｐゴシック" charset="-128"/>
        </a:defRPr>
      </a:lvl7pPr>
      <a:lvl8pPr marL="1371600" algn="r" rtl="0" eaLnBrk="1" fontAlgn="base" hangingPunct="1">
        <a:lnSpc>
          <a:spcPts val="2500"/>
        </a:lnSpc>
        <a:spcBef>
          <a:spcPct val="0"/>
        </a:spcBef>
        <a:spcAft>
          <a:spcPct val="0"/>
        </a:spcAft>
        <a:defRPr sz="2400">
          <a:solidFill>
            <a:schemeClr val="bg1"/>
          </a:solidFill>
          <a:latin typeface="Arial" charset="0"/>
          <a:ea typeface="ＭＳ Ｐゴシック" charset="-128"/>
          <a:cs typeface="ＭＳ Ｐゴシック" charset="-128"/>
        </a:defRPr>
      </a:lvl8pPr>
      <a:lvl9pPr marL="1828800" algn="r" rtl="0" eaLnBrk="1" fontAlgn="base" hangingPunct="1">
        <a:lnSpc>
          <a:spcPts val="2500"/>
        </a:lnSpc>
        <a:spcBef>
          <a:spcPct val="0"/>
        </a:spcBef>
        <a:spcAft>
          <a:spcPct val="0"/>
        </a:spcAft>
        <a:defRPr sz="2400">
          <a:solidFill>
            <a:schemeClr val="bg1"/>
          </a:solidFill>
          <a:latin typeface="Arial" charset="0"/>
          <a:ea typeface="ＭＳ Ｐゴシック" charset="-128"/>
          <a:cs typeface="ＭＳ Ｐゴシック" charset="-128"/>
        </a:defRPr>
      </a:lvl9pPr>
    </p:titleStyle>
    <p:bodyStyle>
      <a:lvl1pPr marL="174625" indent="-174625" algn="l" rtl="0" eaLnBrk="1" fontAlgn="base" hangingPunct="1">
        <a:spcBef>
          <a:spcPts val="500"/>
        </a:spcBef>
        <a:spcAft>
          <a:spcPts val="500"/>
        </a:spcAft>
        <a:buClr>
          <a:schemeClr val="accent1"/>
        </a:buClr>
        <a:buFont typeface="Arial" charset="0"/>
        <a:buChar char="›"/>
        <a:defRPr lang="en-US" sz="2000" kern="1200" dirty="0">
          <a:solidFill>
            <a:schemeClr val="tx1"/>
          </a:solidFill>
          <a:latin typeface="+mn-lt"/>
          <a:ea typeface="MS PGothic" panose="020B0600070205080204" pitchFamily="34" charset="-128"/>
          <a:cs typeface="ＭＳ Ｐゴシック" charset="-128"/>
        </a:defRPr>
      </a:lvl1pPr>
      <a:lvl2pPr marL="361950" indent="-18415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2pPr>
      <a:lvl3pPr marL="5397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3pPr>
      <a:lvl4pPr marL="7175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4pPr>
      <a:lvl5pPr marL="895350" indent="-177800" algn="l" rtl="0" eaLnBrk="1" fontAlgn="base" hangingPunct="1">
        <a:spcBef>
          <a:spcPts val="500"/>
        </a:spcBef>
        <a:spcAft>
          <a:spcPts val="500"/>
        </a:spcAft>
        <a:buClr>
          <a:schemeClr val="accent1"/>
        </a:buClr>
        <a:buFont typeface="Arial" charset="0"/>
        <a:buChar char="•"/>
        <a:defRPr lang="en-AU" sz="1600" kern="1200" dirty="0">
          <a:solidFill>
            <a:schemeClr val="tx1"/>
          </a:solidFill>
          <a:latin typeface="+mn-lt"/>
          <a:ea typeface="MS PGothic" panose="020B0600070205080204" pitchFamily="34" charset="-128"/>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57.png"/><Relationship Id="rId20" Type="http://schemas.openxmlformats.org/officeDocument/2006/relationships/image" Target="../media/image61.jpeg"/><Relationship Id="rId29"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80.jpeg"/><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e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1.xml"/><Relationship Id="rId16" Type="http://schemas.openxmlformats.org/officeDocument/2006/relationships/image" Target="../media/image99.png"/><Relationship Id="rId1" Type="http://schemas.openxmlformats.org/officeDocument/2006/relationships/slideLayout" Target="../slideLayouts/slideLayout10.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jpg"/><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jpg"/><Relationship Id="rId1" Type="http://schemas.openxmlformats.org/officeDocument/2006/relationships/slideLayout" Target="../slideLayouts/slideLayout10.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285720" y="438131"/>
            <a:ext cx="8750330" cy="1390669"/>
          </a:xfrm>
        </p:spPr>
        <p:txBody>
          <a:bodyPr>
            <a:normAutofit/>
          </a:bodyPr>
          <a:lstStyle/>
          <a:p>
            <a:pPr algn="ctr">
              <a:lnSpc>
                <a:spcPct val="100000"/>
              </a:lnSpc>
            </a:pPr>
            <a:r>
              <a:rPr lang="en-US" altLang="zh-CN" dirty="0">
                <a:latin typeface="Microsoft YaHei" pitchFamily="34" charset="-122"/>
                <a:ea typeface="Microsoft YaHei" pitchFamily="34" charset="-122"/>
              </a:rPr>
              <a:t>Image Emotion Recognition using Region-based Multi-level Features</a:t>
            </a:r>
            <a:endParaRPr lang="en-AU" dirty="0">
              <a:latin typeface="Microsoft YaHei" pitchFamily="34" charset="-122"/>
              <a:ea typeface="Microsoft YaHei" pitchFamily="34" charset="-122"/>
            </a:endParaRPr>
          </a:p>
        </p:txBody>
      </p:sp>
      <p:sp>
        <p:nvSpPr>
          <p:cNvPr id="15" name="Subtitle 14"/>
          <p:cNvSpPr>
            <a:spLocks noGrp="1"/>
          </p:cNvSpPr>
          <p:nvPr>
            <p:ph type="subTitle" idx="1"/>
          </p:nvPr>
        </p:nvSpPr>
        <p:spPr>
          <a:xfrm>
            <a:off x="304800" y="2109780"/>
            <a:ext cx="8750329" cy="500068"/>
          </a:xfrm>
        </p:spPr>
        <p:txBody>
          <a:bodyPr/>
          <a:lstStyle/>
          <a:p>
            <a:r>
              <a:rPr lang="en-AU" dirty="0">
                <a:latin typeface="Microsoft YaHei" pitchFamily="34" charset="-122"/>
                <a:ea typeface="Microsoft YaHei" pitchFamily="34" charset="-122"/>
              </a:rPr>
              <a:t>Tianrong Rao</a:t>
            </a:r>
          </a:p>
        </p:txBody>
      </p:sp>
      <p:sp>
        <p:nvSpPr>
          <p:cNvPr id="16" name="Content Placeholder 15"/>
          <p:cNvSpPr>
            <a:spLocks noGrp="1"/>
          </p:cNvSpPr>
          <p:nvPr>
            <p:ph sz="quarter" idx="11"/>
          </p:nvPr>
        </p:nvSpPr>
        <p:spPr>
          <a:xfrm>
            <a:off x="228600" y="2762248"/>
            <a:ext cx="8750300" cy="285752"/>
          </a:xfrm>
        </p:spPr>
        <p:txBody>
          <a:bodyPr/>
          <a:lstStyle/>
          <a:p>
            <a:r>
              <a:rPr lang="en-AU" dirty="0">
                <a:latin typeface="Microsoft YaHei" pitchFamily="34" charset="-122"/>
                <a:ea typeface="Microsoft YaHei" pitchFamily="34" charset="-122"/>
              </a:rPr>
              <a:t>GBDTC, FEIT, University of Technology, Sydney</a:t>
            </a:r>
          </a:p>
        </p:txBody>
      </p:sp>
      <p:pic>
        <p:nvPicPr>
          <p:cNvPr id="19" name="Picture Placeholder 1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897" r="21897"/>
          <a:stretch>
            <a:fillRect/>
          </a:stretch>
        </p:blipFill>
        <p:spPr>
          <a:xfrm>
            <a:off x="6553200" y="5105400"/>
            <a:ext cx="1399108" cy="1399108"/>
          </a:xfrm>
        </p:spPr>
      </p:pic>
    </p:spTree>
    <p:extLst>
      <p:ext uri="{BB962C8B-B14F-4D97-AF65-F5344CB8AC3E}">
        <p14:creationId xmlns:p14="http://schemas.microsoft.com/office/powerpoint/2010/main" val="359453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dirty="0">
                <a:latin typeface="Microsoft YaHei" pitchFamily="34" charset="-122"/>
                <a:ea typeface="Microsoft YaHei" pitchFamily="34" charset="-122"/>
              </a:rPr>
              <a:t>Literature review</a:t>
            </a:r>
            <a:endParaRPr lang="en-AU" dirty="0">
              <a:latin typeface="Microsoft YaHei" pitchFamily="34" charset="-122"/>
              <a:ea typeface="Microsoft YaHei" pitchFamily="34" charset="-122"/>
            </a:endParaRPr>
          </a:p>
        </p:txBody>
      </p:sp>
      <p:sp>
        <p:nvSpPr>
          <p:cNvPr id="5" name="Rectangle 4"/>
          <p:cNvSpPr/>
          <p:nvPr/>
        </p:nvSpPr>
        <p:spPr>
          <a:xfrm>
            <a:off x="381000" y="1371600"/>
            <a:ext cx="8382000" cy="5105400"/>
          </a:xfrm>
          <a:prstGeom prst="rect">
            <a:avLst/>
          </a:prstGeom>
          <a:noFill/>
          <a:ln w="635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dirty="0">
              <a:latin typeface="Microsoft YaHei" pitchFamily="34" charset="-122"/>
              <a:ea typeface="Microsoft YaHei" pitchFamily="34" charset="-122"/>
            </a:endParaRPr>
          </a:p>
        </p:txBody>
      </p:sp>
      <p:sp>
        <p:nvSpPr>
          <p:cNvPr id="6" name="Rectangle 5"/>
          <p:cNvSpPr/>
          <p:nvPr/>
        </p:nvSpPr>
        <p:spPr>
          <a:xfrm>
            <a:off x="381000" y="1371600"/>
            <a:ext cx="8382000" cy="533400"/>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 name="TextBox 6"/>
          <p:cNvSpPr txBox="1"/>
          <p:nvPr/>
        </p:nvSpPr>
        <p:spPr>
          <a:xfrm>
            <a:off x="389467" y="1407467"/>
            <a:ext cx="8382000" cy="461665"/>
          </a:xfrm>
          <a:prstGeom prst="rect">
            <a:avLst/>
          </a:prstGeom>
          <a:noFill/>
        </p:spPr>
        <p:txBody>
          <a:bodyPr wrap="square" rtlCol="0">
            <a:spAutoFit/>
          </a:bodyPr>
          <a:lstStyle/>
          <a:p>
            <a:r>
              <a:rPr lang="en-AU" sz="2400" dirty="0">
                <a:solidFill>
                  <a:schemeClr val="bg1"/>
                </a:solidFill>
                <a:latin typeface="Microsoft YaHei" pitchFamily="34" charset="-122"/>
                <a:ea typeface="Microsoft YaHei" pitchFamily="34" charset="-122"/>
              </a:rPr>
              <a:t>Multi-level features for affective image analysis</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481512"/>
            <a:ext cx="2209800"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2533516" y="2205101"/>
            <a:ext cx="1733684" cy="1880208"/>
            <a:chOff x="1857374" y="2568967"/>
            <a:chExt cx="1733684" cy="1880208"/>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874960"/>
              <a:ext cx="742949" cy="67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857374" y="2568967"/>
              <a:ext cx="990600" cy="307777"/>
            </a:xfrm>
            <a:prstGeom prst="rect">
              <a:avLst/>
            </a:prstGeom>
            <a:noFill/>
          </p:spPr>
          <p:txBody>
            <a:bodyPr wrap="square" rtlCol="0">
              <a:spAutoFit/>
            </a:bodyPr>
            <a:lstStyle/>
            <a:p>
              <a:pPr algn="ctr"/>
              <a:r>
                <a:rPr lang="en-US" sz="1400" dirty="0"/>
                <a:t>shape</a:t>
              </a: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48" y="3775999"/>
              <a:ext cx="743221" cy="67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600458" y="3468222"/>
              <a:ext cx="990600" cy="307777"/>
            </a:xfrm>
            <a:prstGeom prst="rect">
              <a:avLst/>
            </a:prstGeom>
            <a:noFill/>
          </p:spPr>
          <p:txBody>
            <a:bodyPr wrap="square" rtlCol="0">
              <a:spAutoFit/>
            </a:bodyPr>
            <a:lstStyle/>
            <a:p>
              <a:pPr algn="ctr"/>
              <a:r>
                <a:rPr lang="en-US" sz="1400" dirty="0"/>
                <a:t>color</a:t>
              </a:r>
            </a:p>
          </p:txBody>
        </p:sp>
        <p:pic>
          <p:nvPicPr>
            <p:cNvPr id="102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1" y="3775999"/>
              <a:ext cx="742948" cy="66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857374" y="3468222"/>
              <a:ext cx="990600" cy="307777"/>
            </a:xfrm>
            <a:prstGeom prst="rect">
              <a:avLst/>
            </a:prstGeom>
            <a:noFill/>
          </p:spPr>
          <p:txBody>
            <a:bodyPr wrap="square" rtlCol="0">
              <a:spAutoFit/>
            </a:bodyPr>
            <a:lstStyle/>
            <a:p>
              <a:pPr algn="ctr"/>
              <a:r>
                <a:rPr lang="en-US" sz="1400" dirty="0"/>
                <a:t>texture</a:t>
              </a:r>
            </a:p>
          </p:txBody>
        </p:sp>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7837" y="2874960"/>
              <a:ext cx="743221" cy="67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2600458" y="2594367"/>
              <a:ext cx="990600" cy="307777"/>
            </a:xfrm>
            <a:prstGeom prst="rect">
              <a:avLst/>
            </a:prstGeom>
            <a:noFill/>
          </p:spPr>
          <p:txBody>
            <a:bodyPr wrap="square" rtlCol="0">
              <a:spAutoFit/>
            </a:bodyPr>
            <a:lstStyle/>
            <a:p>
              <a:pPr algn="ctr"/>
              <a:r>
                <a:rPr lang="en-US" sz="1400" dirty="0"/>
                <a:t>line</a:t>
              </a:r>
            </a:p>
          </p:txBody>
        </p:sp>
      </p:grpSp>
      <p:cxnSp>
        <p:nvCxnSpPr>
          <p:cNvPr id="14" name="Straight Connector 13"/>
          <p:cNvCxnSpPr/>
          <p:nvPr/>
        </p:nvCxnSpPr>
        <p:spPr>
          <a:xfrm>
            <a:off x="2533516" y="2133600"/>
            <a:ext cx="0" cy="195824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9781" y="2545643"/>
            <a:ext cx="2000111" cy="1200329"/>
          </a:xfrm>
          <a:prstGeom prst="rect">
            <a:avLst/>
          </a:prstGeom>
          <a:noFill/>
        </p:spPr>
        <p:txBody>
          <a:bodyPr wrap="square" rtlCol="0">
            <a:spAutoFit/>
          </a:bodyPr>
          <a:lstStyle/>
          <a:p>
            <a:pPr algn="ctr"/>
            <a:r>
              <a:rPr lang="en-AU" dirty="0">
                <a:solidFill>
                  <a:schemeClr val="accent3"/>
                </a:solidFill>
                <a:latin typeface="Microsoft YaHei" pitchFamily="34" charset="-122"/>
                <a:ea typeface="Microsoft YaHei" pitchFamily="34" charset="-122"/>
              </a:rPr>
              <a:t>Low-level features (mainly based on art theory)</a:t>
            </a:r>
          </a:p>
        </p:txBody>
      </p:sp>
      <p:cxnSp>
        <p:nvCxnSpPr>
          <p:cNvPr id="27" name="Straight Connector 26"/>
          <p:cNvCxnSpPr/>
          <p:nvPr/>
        </p:nvCxnSpPr>
        <p:spPr>
          <a:xfrm>
            <a:off x="5562600" y="4481512"/>
            <a:ext cx="0" cy="169068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638684" y="4726691"/>
            <a:ext cx="1923916" cy="1200329"/>
          </a:xfrm>
          <a:prstGeom prst="rect">
            <a:avLst/>
          </a:prstGeom>
          <a:noFill/>
        </p:spPr>
        <p:txBody>
          <a:bodyPr wrap="square" rtlCol="0">
            <a:spAutoFit/>
          </a:bodyPr>
          <a:lstStyle/>
          <a:p>
            <a:pPr algn="ctr"/>
            <a:r>
              <a:rPr lang="en-AU" dirty="0">
                <a:solidFill>
                  <a:schemeClr val="accent3"/>
                </a:solidFill>
                <a:latin typeface="Microsoft YaHei" pitchFamily="34" charset="-122"/>
                <a:ea typeface="Microsoft YaHei" pitchFamily="34" charset="-122"/>
              </a:rPr>
              <a:t>Mid-level features (mainly based on psychology)</a:t>
            </a:r>
          </a:p>
        </p:txBody>
      </p:sp>
    </p:spTree>
    <p:extLst>
      <p:ext uri="{BB962C8B-B14F-4D97-AF65-F5344CB8AC3E}">
        <p14:creationId xmlns:p14="http://schemas.microsoft.com/office/powerpoint/2010/main" val="362255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243"/>
                                        </p:tgtEl>
                                        <p:attrNameLst>
                                          <p:attrName>style.visibility</p:attrName>
                                        </p:attrNameLst>
                                      </p:cBhvr>
                                      <p:to>
                                        <p:strVal val="visible"/>
                                      </p:to>
                                    </p:set>
                                    <p:animEffect transition="in" filter="fade">
                                      <p:cBhvr>
                                        <p:cTn id="41" dur="1000"/>
                                        <p:tgtEl>
                                          <p:spTgt spid="10243"/>
                                        </p:tgtEl>
                                      </p:cBhvr>
                                    </p:animEffect>
                                    <p:anim calcmode="lin" valueType="num">
                                      <p:cBhvr>
                                        <p:cTn id="42" dur="1000" fill="hold"/>
                                        <p:tgtEl>
                                          <p:spTgt spid="10243"/>
                                        </p:tgtEl>
                                        <p:attrNameLst>
                                          <p:attrName>ppt_x</p:attrName>
                                        </p:attrNameLst>
                                      </p:cBhvr>
                                      <p:tavLst>
                                        <p:tav tm="0">
                                          <p:val>
                                            <p:strVal val="#ppt_x"/>
                                          </p:val>
                                        </p:tav>
                                        <p:tav tm="100000">
                                          <p:val>
                                            <p:strVal val="#ppt_x"/>
                                          </p:val>
                                        </p:tav>
                                      </p:tavLst>
                                    </p:anim>
                                    <p:anim calcmode="lin" valueType="num">
                                      <p:cBhvr>
                                        <p:cTn id="43" dur="1000" fill="hold"/>
                                        <p:tgtEl>
                                          <p:spTgt spid="1024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25"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dirty="0">
                <a:latin typeface="Microsoft YaHei" pitchFamily="34" charset="-122"/>
                <a:ea typeface="Microsoft YaHei" pitchFamily="34" charset="-122"/>
              </a:rPr>
              <a:t>Literature review</a:t>
            </a:r>
            <a:endParaRPr lang="en-AU" dirty="0">
              <a:latin typeface="Microsoft YaHei" pitchFamily="34" charset="-122"/>
              <a:ea typeface="Microsoft YaHei" pitchFamily="34" charset="-122"/>
            </a:endParaRPr>
          </a:p>
        </p:txBody>
      </p:sp>
      <p:sp>
        <p:nvSpPr>
          <p:cNvPr id="5" name="Rectangle 4"/>
          <p:cNvSpPr/>
          <p:nvPr/>
        </p:nvSpPr>
        <p:spPr>
          <a:xfrm>
            <a:off x="381000" y="1371600"/>
            <a:ext cx="8382000" cy="5105400"/>
          </a:xfrm>
          <a:prstGeom prst="rect">
            <a:avLst/>
          </a:prstGeom>
          <a:noFill/>
          <a:ln w="635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dirty="0">
              <a:latin typeface="Microsoft YaHei" pitchFamily="34" charset="-122"/>
              <a:ea typeface="Microsoft YaHei" pitchFamily="34" charset="-122"/>
            </a:endParaRPr>
          </a:p>
        </p:txBody>
      </p:sp>
      <p:sp>
        <p:nvSpPr>
          <p:cNvPr id="6" name="Rectangle 5"/>
          <p:cNvSpPr/>
          <p:nvPr/>
        </p:nvSpPr>
        <p:spPr>
          <a:xfrm>
            <a:off x="381000" y="1371600"/>
            <a:ext cx="8382000" cy="533400"/>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 name="TextBox 6"/>
          <p:cNvSpPr txBox="1"/>
          <p:nvPr/>
        </p:nvSpPr>
        <p:spPr>
          <a:xfrm>
            <a:off x="389467" y="1407467"/>
            <a:ext cx="8382000" cy="461665"/>
          </a:xfrm>
          <a:prstGeom prst="rect">
            <a:avLst/>
          </a:prstGeom>
          <a:noFill/>
        </p:spPr>
        <p:txBody>
          <a:bodyPr wrap="square" rtlCol="0">
            <a:spAutoFit/>
          </a:bodyPr>
          <a:lstStyle/>
          <a:p>
            <a:r>
              <a:rPr lang="en-AU" sz="2400" dirty="0">
                <a:solidFill>
                  <a:schemeClr val="bg1"/>
                </a:solidFill>
                <a:latin typeface="Microsoft YaHei" pitchFamily="34" charset="-122"/>
                <a:ea typeface="Microsoft YaHei" pitchFamily="34" charset="-122"/>
              </a:rPr>
              <a:t>Multi-level features for affective image analysis</a:t>
            </a:r>
          </a:p>
        </p:txBody>
      </p:sp>
      <p:cxnSp>
        <p:nvCxnSpPr>
          <p:cNvPr id="14" name="Straight Connector 13"/>
          <p:cNvCxnSpPr/>
          <p:nvPr/>
        </p:nvCxnSpPr>
        <p:spPr>
          <a:xfrm>
            <a:off x="2533516" y="2133600"/>
            <a:ext cx="0" cy="195824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2834" y="2674620"/>
            <a:ext cx="1690682" cy="923330"/>
          </a:xfrm>
          <a:prstGeom prst="rect">
            <a:avLst/>
          </a:prstGeom>
          <a:noFill/>
        </p:spPr>
        <p:txBody>
          <a:bodyPr wrap="square" rtlCol="0">
            <a:spAutoFit/>
          </a:bodyPr>
          <a:lstStyle/>
          <a:p>
            <a:pPr algn="ctr"/>
            <a:r>
              <a:rPr lang="en-AU" dirty="0">
                <a:solidFill>
                  <a:schemeClr val="accent3"/>
                </a:solidFill>
                <a:latin typeface="Microsoft YaHei" pitchFamily="34" charset="-122"/>
                <a:ea typeface="Microsoft YaHei" pitchFamily="34" charset="-122"/>
              </a:rPr>
              <a:t>High-level</a:t>
            </a:r>
          </a:p>
          <a:p>
            <a:pPr algn="ctr"/>
            <a:r>
              <a:rPr lang="en-AU" dirty="0">
                <a:solidFill>
                  <a:schemeClr val="accent3"/>
                </a:solidFill>
                <a:latin typeface="Microsoft YaHei" pitchFamily="34" charset="-122"/>
                <a:ea typeface="Microsoft YaHei" pitchFamily="34" charset="-122"/>
              </a:rPr>
              <a:t>(facial expression)</a:t>
            </a:r>
          </a:p>
        </p:txBody>
      </p:sp>
      <p:cxnSp>
        <p:nvCxnSpPr>
          <p:cNvPr id="27" name="Straight Connector 26"/>
          <p:cNvCxnSpPr/>
          <p:nvPr/>
        </p:nvCxnSpPr>
        <p:spPr>
          <a:xfrm>
            <a:off x="4191000" y="4481512"/>
            <a:ext cx="0" cy="169068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514600" y="4938347"/>
            <a:ext cx="1923916" cy="646331"/>
          </a:xfrm>
          <a:prstGeom prst="rect">
            <a:avLst/>
          </a:prstGeom>
          <a:noFill/>
        </p:spPr>
        <p:txBody>
          <a:bodyPr wrap="square" rtlCol="0">
            <a:spAutoFit/>
          </a:bodyPr>
          <a:lstStyle/>
          <a:p>
            <a:pPr algn="ctr"/>
            <a:r>
              <a:rPr lang="en-AU" dirty="0">
                <a:solidFill>
                  <a:schemeClr val="accent3"/>
                </a:solidFill>
                <a:latin typeface="Microsoft YaHei" pitchFamily="34" charset="-122"/>
                <a:ea typeface="Microsoft YaHei" pitchFamily="34" charset="-122"/>
              </a:rPr>
              <a:t>High-level (CNN)</a:t>
            </a:r>
          </a:p>
        </p:txBody>
      </p:sp>
      <p:pic>
        <p:nvPicPr>
          <p:cNvPr id="1026" name="Picture 2" descr="âfacial expressionâçå¾çæç´¢ç»æ">
            <a:extLst>
              <a:ext uri="{FF2B5EF4-FFF2-40B4-BE49-F238E27FC236}">
                <a16:creationId xmlns:a16="http://schemas.microsoft.com/office/drawing/2014/main" id="{7F259018-E344-466C-99DC-0FA4D7FDF2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1" y="2111747"/>
            <a:ext cx="2438400" cy="20490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3A071C8-3573-42AF-90EA-5AAD5E2A34C1}"/>
              </a:ext>
            </a:extLst>
          </p:cNvPr>
          <p:cNvPicPr>
            <a:picLocks noChangeAspect="1"/>
          </p:cNvPicPr>
          <p:nvPr/>
        </p:nvPicPr>
        <p:blipFill>
          <a:blip r:embed="rId4"/>
          <a:stretch>
            <a:fillRect/>
          </a:stretch>
        </p:blipFill>
        <p:spPr>
          <a:xfrm>
            <a:off x="4324217" y="4524964"/>
            <a:ext cx="4190999" cy="1587894"/>
          </a:xfrm>
          <a:prstGeom prst="rect">
            <a:avLst/>
          </a:prstGeom>
        </p:spPr>
      </p:pic>
    </p:spTree>
    <p:extLst>
      <p:ext uri="{BB962C8B-B14F-4D97-AF65-F5344CB8AC3E}">
        <p14:creationId xmlns:p14="http://schemas.microsoft.com/office/powerpoint/2010/main" val="9371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additive="base">
                                        <p:cTn id="32" dur="500" fill="hold"/>
                                        <p:tgtEl>
                                          <p:spTgt spid="1026"/>
                                        </p:tgtEl>
                                        <p:attrNameLst>
                                          <p:attrName>ppt_x</p:attrName>
                                        </p:attrNameLst>
                                      </p:cBhvr>
                                      <p:tavLst>
                                        <p:tav tm="0">
                                          <p:val>
                                            <p:strVal val="#ppt_x"/>
                                          </p:val>
                                        </p:tav>
                                        <p:tav tm="100000">
                                          <p:val>
                                            <p:strVal val="#ppt_x"/>
                                          </p:val>
                                        </p:tav>
                                      </p:tavLst>
                                    </p:anim>
                                    <p:anim calcmode="lin" valueType="num">
                                      <p:cBhvr additive="base">
                                        <p:cTn id="3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ppt_x"/>
                                          </p:val>
                                        </p:tav>
                                        <p:tav tm="100000">
                                          <p:val>
                                            <p:strVal val="#ppt_x"/>
                                          </p:val>
                                        </p:tav>
                                      </p:tavLst>
                                    </p:anim>
                                    <p:anim calcmode="lin" valueType="num">
                                      <p:cBhvr additive="base">
                                        <p:cTn id="39" dur="5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25"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198394-5490-4237-A0D4-76595DE79C14}"/>
              </a:ext>
            </a:extLst>
          </p:cNvPr>
          <p:cNvSpPr>
            <a:spLocks noGrp="1"/>
          </p:cNvSpPr>
          <p:nvPr>
            <p:ph type="title"/>
          </p:nvPr>
        </p:nvSpPr>
        <p:spPr/>
        <p:txBody>
          <a:bodyPr/>
          <a:lstStyle/>
          <a:p>
            <a:pPr algn="l"/>
            <a:r>
              <a:rPr lang="en-US" altLang="zh-CN" dirty="0">
                <a:latin typeface="Microsoft YaHei" pitchFamily="34" charset="-122"/>
                <a:ea typeface="Microsoft YaHei" pitchFamily="34" charset="-122"/>
              </a:rPr>
              <a:t>Literature review</a:t>
            </a:r>
            <a:endParaRPr lang="zh-CN" altLang="en-US" dirty="0">
              <a:latin typeface="Microsoft YaHei" pitchFamily="34" charset="-122"/>
              <a:ea typeface="Microsoft YaHei" pitchFamily="34" charset="-122"/>
            </a:endParaRPr>
          </a:p>
        </p:txBody>
      </p:sp>
      <p:sp>
        <p:nvSpPr>
          <p:cNvPr id="3" name="内容占位符 2">
            <a:extLst>
              <a:ext uri="{FF2B5EF4-FFF2-40B4-BE49-F238E27FC236}">
                <a16:creationId xmlns:a16="http://schemas.microsoft.com/office/drawing/2014/main" id="{BB177B6F-841D-4B1E-965E-8552613CE147}"/>
              </a:ext>
            </a:extLst>
          </p:cNvPr>
          <p:cNvSpPr>
            <a:spLocks noGrp="1"/>
          </p:cNvSpPr>
          <p:nvPr>
            <p:ph idx="1"/>
          </p:nvPr>
        </p:nvSpPr>
        <p:spPr>
          <a:xfrm>
            <a:off x="250828" y="1904999"/>
            <a:ext cx="8662989" cy="457201"/>
          </a:xfrm>
        </p:spPr>
        <p:txBody>
          <a:bodyPr/>
          <a:lstStyle/>
          <a:p>
            <a:r>
              <a:rPr lang="en-US" altLang="zh-CN" dirty="0">
                <a:solidFill>
                  <a:srgbClr val="00B0F0"/>
                </a:solidFill>
              </a:rPr>
              <a:t>Success in many computer vision tasks</a:t>
            </a:r>
            <a:endParaRPr lang="zh-CN" altLang="en-US" dirty="0">
              <a:solidFill>
                <a:srgbClr val="00B0F0"/>
              </a:solidFill>
            </a:endParaRPr>
          </a:p>
        </p:txBody>
      </p:sp>
      <p:sp>
        <p:nvSpPr>
          <p:cNvPr id="4" name="文本占位符 3">
            <a:extLst>
              <a:ext uri="{FF2B5EF4-FFF2-40B4-BE49-F238E27FC236}">
                <a16:creationId xmlns:a16="http://schemas.microsoft.com/office/drawing/2014/main" id="{B071B073-D13C-430E-827C-5554D0CD5ABF}"/>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Convolutional Neural Network (CNN)</a:t>
            </a:r>
            <a:endParaRPr lang="zh-CN" altLang="en-US" dirty="0">
              <a:solidFill>
                <a:srgbClr val="00B0F0"/>
              </a:solidFill>
              <a:latin typeface="Microsoft YaHei" pitchFamily="34" charset="-122"/>
              <a:ea typeface="Microsoft YaHei" pitchFamily="34" charset="-122"/>
            </a:endParaRPr>
          </a:p>
        </p:txBody>
      </p:sp>
      <p:sp>
        <p:nvSpPr>
          <p:cNvPr id="6" name="文本框 5">
            <a:extLst>
              <a:ext uri="{FF2B5EF4-FFF2-40B4-BE49-F238E27FC236}">
                <a16:creationId xmlns:a16="http://schemas.microsoft.com/office/drawing/2014/main" id="{4220DB66-83AF-4CE8-9C83-F4D68E39B6CA}"/>
              </a:ext>
            </a:extLst>
          </p:cNvPr>
          <p:cNvSpPr txBox="1"/>
          <p:nvPr/>
        </p:nvSpPr>
        <p:spPr>
          <a:xfrm>
            <a:off x="292261" y="2836283"/>
            <a:ext cx="2438400" cy="369332"/>
          </a:xfrm>
          <a:prstGeom prst="rect">
            <a:avLst/>
          </a:prstGeom>
          <a:noFill/>
        </p:spPr>
        <p:txBody>
          <a:bodyPr wrap="square" rtlCol="0">
            <a:spAutoFit/>
          </a:bodyPr>
          <a:lstStyle/>
          <a:p>
            <a:r>
              <a:rPr lang="en-US" altLang="zh-CN" dirty="0">
                <a:solidFill>
                  <a:schemeClr val="accent4"/>
                </a:solidFill>
              </a:rPr>
              <a:t>Image </a:t>
            </a:r>
            <a:r>
              <a:rPr lang="en-US" altLang="zh-CN" b="1" dirty="0">
                <a:solidFill>
                  <a:schemeClr val="accent4"/>
                </a:solidFill>
              </a:rPr>
              <a:t>Classification</a:t>
            </a:r>
            <a:endParaRPr lang="zh-CN" altLang="en-US" b="1" dirty="0">
              <a:solidFill>
                <a:schemeClr val="accent4"/>
              </a:solidFill>
            </a:endParaRPr>
          </a:p>
        </p:txBody>
      </p:sp>
      <p:pic>
        <p:nvPicPr>
          <p:cNvPr id="7" name="图片 6">
            <a:extLst>
              <a:ext uri="{FF2B5EF4-FFF2-40B4-BE49-F238E27FC236}">
                <a16:creationId xmlns:a16="http://schemas.microsoft.com/office/drawing/2014/main" id="{964DD833-CA58-4632-82E9-58CE994537F1}"/>
              </a:ext>
            </a:extLst>
          </p:cNvPr>
          <p:cNvPicPr>
            <a:picLocks noChangeAspect="1"/>
          </p:cNvPicPr>
          <p:nvPr/>
        </p:nvPicPr>
        <p:blipFill>
          <a:blip r:embed="rId2"/>
          <a:stretch>
            <a:fillRect/>
          </a:stretch>
        </p:blipFill>
        <p:spPr>
          <a:xfrm>
            <a:off x="2730661" y="2450995"/>
            <a:ext cx="1550485" cy="1410942"/>
          </a:xfrm>
          <a:prstGeom prst="rect">
            <a:avLst/>
          </a:prstGeom>
        </p:spPr>
      </p:pic>
      <p:cxnSp>
        <p:nvCxnSpPr>
          <p:cNvPr id="8" name="Straight Connector 24">
            <a:extLst>
              <a:ext uri="{FF2B5EF4-FFF2-40B4-BE49-F238E27FC236}">
                <a16:creationId xmlns:a16="http://schemas.microsoft.com/office/drawing/2014/main" id="{AA96C335-3327-48A4-9941-FCDF93C968B0}"/>
              </a:ext>
            </a:extLst>
          </p:cNvPr>
          <p:cNvCxnSpPr>
            <a:cxnSpLocks/>
          </p:cNvCxnSpPr>
          <p:nvPr/>
        </p:nvCxnSpPr>
        <p:spPr>
          <a:xfrm>
            <a:off x="2667000" y="2450995"/>
            <a:ext cx="0" cy="141094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560586C-5F00-41B2-B5DE-7770791A98C6}"/>
              </a:ext>
            </a:extLst>
          </p:cNvPr>
          <p:cNvSpPr/>
          <p:nvPr/>
        </p:nvSpPr>
        <p:spPr>
          <a:xfrm>
            <a:off x="4280538" y="2438399"/>
            <a:ext cx="533397" cy="142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9">
            <a:extLst>
              <a:ext uri="{FF2B5EF4-FFF2-40B4-BE49-F238E27FC236}">
                <a16:creationId xmlns:a16="http://schemas.microsoft.com/office/drawing/2014/main" id="{453215E0-63E8-48A7-AF18-DAC64587C4B9}"/>
              </a:ext>
            </a:extLst>
          </p:cNvPr>
          <p:cNvSpPr txBox="1"/>
          <p:nvPr/>
        </p:nvSpPr>
        <p:spPr>
          <a:xfrm>
            <a:off x="4217621" y="2981446"/>
            <a:ext cx="659233" cy="400110"/>
          </a:xfrm>
          <a:prstGeom prst="rect">
            <a:avLst/>
          </a:prstGeom>
          <a:noFill/>
        </p:spPr>
        <p:txBody>
          <a:bodyPr wrap="square" rtlCol="0">
            <a:spAutoFit/>
          </a:bodyPr>
          <a:lstStyle/>
          <a:p>
            <a:r>
              <a:rPr lang="en-US" sz="2000" b="1" dirty="0">
                <a:solidFill>
                  <a:schemeClr val="bg1">
                    <a:lumMod val="50000"/>
                  </a:schemeClr>
                </a:solidFill>
              </a:rPr>
              <a:t>Cat</a:t>
            </a:r>
          </a:p>
        </p:txBody>
      </p:sp>
      <p:sp>
        <p:nvSpPr>
          <p:cNvPr id="12" name="文本框 11">
            <a:extLst>
              <a:ext uri="{FF2B5EF4-FFF2-40B4-BE49-F238E27FC236}">
                <a16:creationId xmlns:a16="http://schemas.microsoft.com/office/drawing/2014/main" id="{B44477E7-3EC9-4709-8114-076221A044BF}"/>
              </a:ext>
            </a:extLst>
          </p:cNvPr>
          <p:cNvSpPr txBox="1"/>
          <p:nvPr/>
        </p:nvSpPr>
        <p:spPr>
          <a:xfrm>
            <a:off x="873902" y="3199828"/>
            <a:ext cx="1372794" cy="338554"/>
          </a:xfrm>
          <a:prstGeom prst="rect">
            <a:avLst/>
          </a:prstGeom>
          <a:noFill/>
        </p:spPr>
        <p:txBody>
          <a:bodyPr wrap="square" rtlCol="0">
            <a:spAutoFit/>
          </a:bodyPr>
          <a:lstStyle/>
          <a:p>
            <a:pPr algn="ctr"/>
            <a:r>
              <a:rPr lang="en-US" altLang="zh-CN" sz="1600" dirty="0">
                <a:solidFill>
                  <a:schemeClr val="accent4"/>
                </a:solidFill>
              </a:rPr>
              <a:t>what</a:t>
            </a:r>
            <a:endParaRPr lang="zh-CN" altLang="en-US" sz="1600" dirty="0">
              <a:solidFill>
                <a:schemeClr val="accent4"/>
              </a:solidFill>
            </a:endParaRPr>
          </a:p>
        </p:txBody>
      </p:sp>
      <p:sp>
        <p:nvSpPr>
          <p:cNvPr id="13" name="文本框 12">
            <a:extLst>
              <a:ext uri="{FF2B5EF4-FFF2-40B4-BE49-F238E27FC236}">
                <a16:creationId xmlns:a16="http://schemas.microsoft.com/office/drawing/2014/main" id="{8E595B40-0860-4E53-A026-768E91F35846}"/>
              </a:ext>
            </a:extLst>
          </p:cNvPr>
          <p:cNvSpPr txBox="1"/>
          <p:nvPr/>
        </p:nvSpPr>
        <p:spPr>
          <a:xfrm>
            <a:off x="1292488" y="4706613"/>
            <a:ext cx="1981193" cy="369332"/>
          </a:xfrm>
          <a:prstGeom prst="rect">
            <a:avLst/>
          </a:prstGeom>
          <a:noFill/>
        </p:spPr>
        <p:txBody>
          <a:bodyPr wrap="square" rtlCol="0">
            <a:spAutoFit/>
          </a:bodyPr>
          <a:lstStyle/>
          <a:p>
            <a:r>
              <a:rPr lang="en-US" altLang="zh-CN" dirty="0">
                <a:solidFill>
                  <a:schemeClr val="accent4"/>
                </a:solidFill>
              </a:rPr>
              <a:t>Object </a:t>
            </a:r>
            <a:r>
              <a:rPr lang="en-US" altLang="zh-CN" b="1" dirty="0">
                <a:solidFill>
                  <a:schemeClr val="accent4"/>
                </a:solidFill>
              </a:rPr>
              <a:t>Detection</a:t>
            </a:r>
            <a:endParaRPr lang="zh-CN" altLang="en-US" b="1" dirty="0">
              <a:solidFill>
                <a:schemeClr val="accent4"/>
              </a:solidFill>
            </a:endParaRPr>
          </a:p>
        </p:txBody>
      </p:sp>
      <p:cxnSp>
        <p:nvCxnSpPr>
          <p:cNvPr id="14" name="Straight Connector 24">
            <a:extLst>
              <a:ext uri="{FF2B5EF4-FFF2-40B4-BE49-F238E27FC236}">
                <a16:creationId xmlns:a16="http://schemas.microsoft.com/office/drawing/2014/main" id="{807E2086-1824-4A5B-B2D4-7A86B3712949}"/>
              </a:ext>
            </a:extLst>
          </p:cNvPr>
          <p:cNvCxnSpPr>
            <a:cxnSpLocks/>
          </p:cNvCxnSpPr>
          <p:nvPr/>
        </p:nvCxnSpPr>
        <p:spPr>
          <a:xfrm>
            <a:off x="3276600" y="4151658"/>
            <a:ext cx="0" cy="1540691"/>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9ED476CF-9E7C-4A85-9C3F-9BDA46DDB89C}"/>
              </a:ext>
            </a:extLst>
          </p:cNvPr>
          <p:cNvPicPr>
            <a:picLocks noChangeAspect="1"/>
          </p:cNvPicPr>
          <p:nvPr/>
        </p:nvPicPr>
        <p:blipFill>
          <a:blip r:embed="rId3"/>
          <a:stretch>
            <a:fillRect/>
          </a:stretch>
        </p:blipFill>
        <p:spPr>
          <a:xfrm>
            <a:off x="3352808" y="4115813"/>
            <a:ext cx="1828782" cy="1576536"/>
          </a:xfrm>
          <a:prstGeom prst="rect">
            <a:avLst/>
          </a:prstGeom>
        </p:spPr>
      </p:pic>
      <p:sp>
        <p:nvSpPr>
          <p:cNvPr id="17" name="Rectangle 9">
            <a:extLst>
              <a:ext uri="{FF2B5EF4-FFF2-40B4-BE49-F238E27FC236}">
                <a16:creationId xmlns:a16="http://schemas.microsoft.com/office/drawing/2014/main" id="{C1BB98CA-99E7-434A-A555-311163E0CF87}"/>
              </a:ext>
            </a:extLst>
          </p:cNvPr>
          <p:cNvSpPr/>
          <p:nvPr/>
        </p:nvSpPr>
        <p:spPr>
          <a:xfrm>
            <a:off x="5175747" y="4124493"/>
            <a:ext cx="609607" cy="15678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直接连接符 21">
            <a:extLst>
              <a:ext uri="{FF2B5EF4-FFF2-40B4-BE49-F238E27FC236}">
                <a16:creationId xmlns:a16="http://schemas.microsoft.com/office/drawing/2014/main" id="{14B346D8-68F0-4108-B7CE-4293A92BE121}"/>
              </a:ext>
            </a:extLst>
          </p:cNvPr>
          <p:cNvCxnSpPr>
            <a:cxnSpLocks/>
          </p:cNvCxnSpPr>
          <p:nvPr/>
        </p:nvCxnSpPr>
        <p:spPr>
          <a:xfrm>
            <a:off x="4280538" y="4724400"/>
            <a:ext cx="135826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19">
            <a:extLst>
              <a:ext uri="{FF2B5EF4-FFF2-40B4-BE49-F238E27FC236}">
                <a16:creationId xmlns:a16="http://schemas.microsoft.com/office/drawing/2014/main" id="{46913BB8-6A99-4A2B-BA8D-DAB07FB644BE}"/>
              </a:ext>
            </a:extLst>
          </p:cNvPr>
          <p:cNvSpPr txBox="1"/>
          <p:nvPr/>
        </p:nvSpPr>
        <p:spPr>
          <a:xfrm>
            <a:off x="5175747" y="4496506"/>
            <a:ext cx="463053" cy="246221"/>
          </a:xfrm>
          <a:prstGeom prst="rect">
            <a:avLst/>
          </a:prstGeom>
          <a:noFill/>
        </p:spPr>
        <p:txBody>
          <a:bodyPr wrap="square" rtlCol="0">
            <a:spAutoFit/>
          </a:bodyPr>
          <a:lstStyle/>
          <a:p>
            <a:r>
              <a:rPr lang="en-US" altLang="zh-CN" sz="1000" b="1" dirty="0">
                <a:solidFill>
                  <a:srgbClr val="FF0000"/>
                </a:solidFill>
              </a:rPr>
              <a:t>Dog</a:t>
            </a:r>
            <a:endParaRPr lang="en-US" sz="1000" b="1" dirty="0">
              <a:solidFill>
                <a:srgbClr val="FF0000"/>
              </a:solidFill>
            </a:endParaRPr>
          </a:p>
        </p:txBody>
      </p:sp>
      <p:cxnSp>
        <p:nvCxnSpPr>
          <p:cNvPr id="33" name="直接连接符 32">
            <a:extLst>
              <a:ext uri="{FF2B5EF4-FFF2-40B4-BE49-F238E27FC236}">
                <a16:creationId xmlns:a16="http://schemas.microsoft.com/office/drawing/2014/main" id="{0E8FE8D4-F2A1-46ED-8510-9A620920CB98}"/>
              </a:ext>
            </a:extLst>
          </p:cNvPr>
          <p:cNvCxnSpPr>
            <a:cxnSpLocks/>
          </p:cNvCxnSpPr>
          <p:nvPr/>
        </p:nvCxnSpPr>
        <p:spPr>
          <a:xfrm>
            <a:off x="4582322" y="5562600"/>
            <a:ext cx="10668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TextBox 19">
            <a:extLst>
              <a:ext uri="{FF2B5EF4-FFF2-40B4-BE49-F238E27FC236}">
                <a16:creationId xmlns:a16="http://schemas.microsoft.com/office/drawing/2014/main" id="{ABEA4639-29B2-46C4-A9B4-C0854B816987}"/>
              </a:ext>
            </a:extLst>
          </p:cNvPr>
          <p:cNvSpPr txBox="1"/>
          <p:nvPr/>
        </p:nvSpPr>
        <p:spPr>
          <a:xfrm>
            <a:off x="5183829" y="5324307"/>
            <a:ext cx="463053" cy="246221"/>
          </a:xfrm>
          <a:prstGeom prst="rect">
            <a:avLst/>
          </a:prstGeom>
          <a:noFill/>
        </p:spPr>
        <p:txBody>
          <a:bodyPr wrap="square" rtlCol="0">
            <a:spAutoFit/>
          </a:bodyPr>
          <a:lstStyle/>
          <a:p>
            <a:r>
              <a:rPr lang="en-US" altLang="zh-CN" sz="1000" b="1" dirty="0">
                <a:solidFill>
                  <a:srgbClr val="00B050"/>
                </a:solidFill>
              </a:rPr>
              <a:t>Dog</a:t>
            </a:r>
            <a:endParaRPr lang="en-US" sz="1000" b="1" dirty="0">
              <a:solidFill>
                <a:srgbClr val="00B050"/>
              </a:solidFill>
            </a:endParaRPr>
          </a:p>
        </p:txBody>
      </p:sp>
      <p:cxnSp>
        <p:nvCxnSpPr>
          <p:cNvPr id="36" name="直接连接符 35">
            <a:extLst>
              <a:ext uri="{FF2B5EF4-FFF2-40B4-BE49-F238E27FC236}">
                <a16:creationId xmlns:a16="http://schemas.microsoft.com/office/drawing/2014/main" id="{4D55090D-0458-4898-9009-7CE997BF1225}"/>
              </a:ext>
            </a:extLst>
          </p:cNvPr>
          <p:cNvCxnSpPr>
            <a:cxnSpLocks/>
          </p:cNvCxnSpPr>
          <p:nvPr/>
        </p:nvCxnSpPr>
        <p:spPr>
          <a:xfrm>
            <a:off x="4881955" y="5257800"/>
            <a:ext cx="75684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TextBox 19">
            <a:extLst>
              <a:ext uri="{FF2B5EF4-FFF2-40B4-BE49-F238E27FC236}">
                <a16:creationId xmlns:a16="http://schemas.microsoft.com/office/drawing/2014/main" id="{B0DFA6CB-DC16-4562-8607-CE22947874B8}"/>
              </a:ext>
            </a:extLst>
          </p:cNvPr>
          <p:cNvSpPr txBox="1"/>
          <p:nvPr/>
        </p:nvSpPr>
        <p:spPr>
          <a:xfrm>
            <a:off x="5183829" y="4991628"/>
            <a:ext cx="463053" cy="246221"/>
          </a:xfrm>
          <a:prstGeom prst="rect">
            <a:avLst/>
          </a:prstGeom>
          <a:noFill/>
        </p:spPr>
        <p:txBody>
          <a:bodyPr wrap="square" rtlCol="0">
            <a:spAutoFit/>
          </a:bodyPr>
          <a:lstStyle/>
          <a:p>
            <a:r>
              <a:rPr lang="en-US" altLang="zh-CN" sz="1000" b="1" dirty="0">
                <a:solidFill>
                  <a:srgbClr val="00B050"/>
                </a:solidFill>
              </a:rPr>
              <a:t>Cat</a:t>
            </a:r>
            <a:endParaRPr lang="en-US" sz="1000" b="1" dirty="0">
              <a:solidFill>
                <a:srgbClr val="00B050"/>
              </a:solidFill>
            </a:endParaRPr>
          </a:p>
        </p:txBody>
      </p:sp>
      <p:sp>
        <p:nvSpPr>
          <p:cNvPr id="39" name="文本框 38">
            <a:extLst>
              <a:ext uri="{FF2B5EF4-FFF2-40B4-BE49-F238E27FC236}">
                <a16:creationId xmlns:a16="http://schemas.microsoft.com/office/drawing/2014/main" id="{5F4ED24A-4E4D-44BA-AB0B-5E14700B8657}"/>
              </a:ext>
            </a:extLst>
          </p:cNvPr>
          <p:cNvSpPr txBox="1"/>
          <p:nvPr/>
        </p:nvSpPr>
        <p:spPr>
          <a:xfrm>
            <a:off x="6172200" y="5943600"/>
            <a:ext cx="1981193" cy="369332"/>
          </a:xfrm>
          <a:prstGeom prst="rect">
            <a:avLst/>
          </a:prstGeom>
          <a:noFill/>
        </p:spPr>
        <p:txBody>
          <a:bodyPr wrap="square" rtlCol="0">
            <a:spAutoFit/>
          </a:bodyPr>
          <a:lstStyle/>
          <a:p>
            <a:r>
              <a:rPr lang="en-US" altLang="zh-CN" b="1" dirty="0">
                <a:solidFill>
                  <a:schemeClr val="accent4"/>
                </a:solidFill>
              </a:rPr>
              <a:t>…</a:t>
            </a:r>
            <a:endParaRPr lang="zh-CN" altLang="en-US" b="1" dirty="0">
              <a:solidFill>
                <a:schemeClr val="accent4"/>
              </a:solidFill>
            </a:endParaRPr>
          </a:p>
        </p:txBody>
      </p:sp>
      <p:sp>
        <p:nvSpPr>
          <p:cNvPr id="40" name="文本框 39">
            <a:extLst>
              <a:ext uri="{FF2B5EF4-FFF2-40B4-BE49-F238E27FC236}">
                <a16:creationId xmlns:a16="http://schemas.microsoft.com/office/drawing/2014/main" id="{84CCA3A6-AF2C-40D0-8AFE-D76F93812D8F}"/>
              </a:ext>
            </a:extLst>
          </p:cNvPr>
          <p:cNvSpPr txBox="1"/>
          <p:nvPr/>
        </p:nvSpPr>
        <p:spPr>
          <a:xfrm>
            <a:off x="1357504" y="5114738"/>
            <a:ext cx="1772529" cy="338554"/>
          </a:xfrm>
          <a:prstGeom prst="rect">
            <a:avLst/>
          </a:prstGeom>
          <a:noFill/>
        </p:spPr>
        <p:txBody>
          <a:bodyPr wrap="square" rtlCol="0">
            <a:spAutoFit/>
          </a:bodyPr>
          <a:lstStyle/>
          <a:p>
            <a:pPr algn="ctr"/>
            <a:r>
              <a:rPr lang="en-US" altLang="zh-CN" sz="1600" dirty="0">
                <a:solidFill>
                  <a:schemeClr val="accent4"/>
                </a:solidFill>
              </a:rPr>
              <a:t>what and where</a:t>
            </a:r>
            <a:endParaRPr lang="zh-CN" altLang="en-US" sz="1600" dirty="0">
              <a:solidFill>
                <a:schemeClr val="accent4"/>
              </a:solidFill>
            </a:endParaRPr>
          </a:p>
        </p:txBody>
      </p:sp>
    </p:spTree>
    <p:extLst>
      <p:ext uri="{BB962C8B-B14F-4D97-AF65-F5344CB8AC3E}">
        <p14:creationId xmlns:p14="http://schemas.microsoft.com/office/powerpoint/2010/main" val="321561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par>
                                <p:cTn id="40" presetID="14" presetClass="entr" presetSubtype="1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4" presetClass="entr" presetSubtype="1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randombar(horizontal)">
                                      <p:cBhvr>
                                        <p:cTn id="45" dur="500"/>
                                        <p:tgtEl>
                                          <p:spTgt spid="1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randombar(horizontal)">
                                      <p:cBhvr>
                                        <p:cTn id="51" dur="500"/>
                                        <p:tgtEl>
                                          <p:spTgt spid="2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randombar(horizontal)">
                                      <p:cBhvr>
                                        <p:cTn id="54" dur="500"/>
                                        <p:tgtEl>
                                          <p:spTgt spid="32"/>
                                        </p:tgtEl>
                                      </p:cBhvr>
                                    </p:animEffect>
                                  </p:childTnLst>
                                </p:cTn>
                              </p:par>
                              <p:par>
                                <p:cTn id="55" presetID="14" presetClass="entr" presetSubtype="1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randombar(horizontal)">
                                      <p:cBhvr>
                                        <p:cTn id="57" dur="500"/>
                                        <p:tgtEl>
                                          <p:spTgt spid="3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randombar(horizontal)">
                                      <p:cBhvr>
                                        <p:cTn id="60" dur="500"/>
                                        <p:tgtEl>
                                          <p:spTgt spid="35"/>
                                        </p:tgtEl>
                                      </p:cBhvr>
                                    </p:animEffect>
                                  </p:childTnLst>
                                </p:cTn>
                              </p:par>
                              <p:par>
                                <p:cTn id="61" presetID="14" presetClass="entr" presetSubtype="1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randombar(horizontal)">
                                      <p:cBhvr>
                                        <p:cTn id="63" dur="500"/>
                                        <p:tgtEl>
                                          <p:spTgt spid="36"/>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randombar(horizontal)">
                                      <p:cBhvr>
                                        <p:cTn id="66" dur="500"/>
                                        <p:tgtEl>
                                          <p:spTgt spid="3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randombar(horizontal)">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animBg="1"/>
      <p:bldP spid="11" grpId="0"/>
      <p:bldP spid="12" grpId="0"/>
      <p:bldP spid="13" grpId="0"/>
      <p:bldP spid="17" grpId="0" animBg="1"/>
      <p:bldP spid="32" grpId="0"/>
      <p:bldP spid="35"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Literature review</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Datasets</a:t>
            </a:r>
          </a:p>
        </p:txBody>
      </p:sp>
      <p:sp>
        <p:nvSpPr>
          <p:cNvPr id="5" name="Rectangle 4"/>
          <p:cNvSpPr/>
          <p:nvPr/>
        </p:nvSpPr>
        <p:spPr>
          <a:xfrm>
            <a:off x="381000" y="2209800"/>
            <a:ext cx="2667000" cy="396240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1000" y="2209800"/>
            <a:ext cx="15240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000" y="2209800"/>
            <a:ext cx="1524000" cy="369332"/>
          </a:xfrm>
          <a:prstGeom prst="rect">
            <a:avLst/>
          </a:prstGeom>
          <a:noFill/>
        </p:spPr>
        <p:txBody>
          <a:bodyPr wrap="square" rtlCol="0">
            <a:spAutoFit/>
          </a:bodyPr>
          <a:lstStyle/>
          <a:p>
            <a:pPr algn="ctr"/>
            <a:r>
              <a:rPr lang="en-AU" dirty="0">
                <a:solidFill>
                  <a:schemeClr val="bg1"/>
                </a:solidFill>
              </a:rPr>
              <a:t>IAPS dataset</a:t>
            </a:r>
            <a:endParaRPr lang="en-US" dirty="0">
              <a:solidFill>
                <a:schemeClr val="bg1"/>
              </a:solidFill>
            </a:endParaRPr>
          </a:p>
        </p:txBody>
      </p:sp>
      <p:sp>
        <p:nvSpPr>
          <p:cNvPr id="8" name="TextBox 7"/>
          <p:cNvSpPr txBox="1"/>
          <p:nvPr/>
        </p:nvSpPr>
        <p:spPr>
          <a:xfrm>
            <a:off x="381000" y="2743200"/>
            <a:ext cx="2667000" cy="1815882"/>
          </a:xfrm>
          <a:prstGeom prst="rect">
            <a:avLst/>
          </a:prstGeom>
          <a:noFill/>
        </p:spPr>
        <p:txBody>
          <a:bodyPr wrap="square" rtlCol="0">
            <a:spAutoFit/>
          </a:bodyPr>
          <a:lstStyle/>
          <a:p>
            <a:pPr marL="285750" indent="-285750">
              <a:buFont typeface="Arial" pitchFamily="34" charset="0"/>
              <a:buChar char="−"/>
            </a:pPr>
            <a:r>
              <a:rPr lang="en-AU" sz="1600" dirty="0">
                <a:solidFill>
                  <a:schemeClr val="accent3"/>
                </a:solidFill>
              </a:rPr>
              <a:t>395 images</a:t>
            </a:r>
          </a:p>
          <a:p>
            <a:pPr marL="285750" indent="-285750">
              <a:buFont typeface="Arial" pitchFamily="34" charset="0"/>
              <a:buChar char="−"/>
            </a:pPr>
            <a:endParaRPr lang="en-AU" sz="1600" dirty="0">
              <a:solidFill>
                <a:schemeClr val="accent3"/>
              </a:solidFill>
            </a:endParaRPr>
          </a:p>
          <a:p>
            <a:pPr marL="285750" indent="-285750">
              <a:buFont typeface="Arial" pitchFamily="34" charset="0"/>
              <a:buChar char="−"/>
            </a:pPr>
            <a:r>
              <a:rPr lang="en-AU" sz="1600" dirty="0">
                <a:solidFill>
                  <a:schemeClr val="accent3"/>
                </a:solidFill>
              </a:rPr>
              <a:t>Emotion mainly evoked by emotional objects</a:t>
            </a:r>
          </a:p>
          <a:p>
            <a:pPr marL="285750" indent="-285750">
              <a:buFont typeface="Arial" pitchFamily="34" charset="0"/>
              <a:buChar char="−"/>
            </a:pPr>
            <a:endParaRPr lang="en-AU" sz="1600" dirty="0">
              <a:solidFill>
                <a:schemeClr val="accent3"/>
              </a:solidFill>
            </a:endParaRPr>
          </a:p>
          <a:p>
            <a:pPr marL="285750" indent="-285750">
              <a:buFont typeface="Arial" pitchFamily="34" charset="0"/>
              <a:buChar char="−"/>
            </a:pPr>
            <a:r>
              <a:rPr lang="en-AU" sz="1600" dirty="0">
                <a:solidFill>
                  <a:schemeClr val="accent3"/>
                </a:solidFill>
              </a:rPr>
              <a:t>May belong to several categories</a:t>
            </a:r>
            <a:endParaRPr lang="en-US" sz="1600" dirty="0">
              <a:solidFill>
                <a:schemeClr val="accent3"/>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4635282"/>
            <a:ext cx="1619250" cy="144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95351" y="5867400"/>
            <a:ext cx="385762" cy="2174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95350" y="5858933"/>
            <a:ext cx="466725" cy="246221"/>
          </a:xfrm>
          <a:prstGeom prst="rect">
            <a:avLst/>
          </a:prstGeom>
          <a:noFill/>
        </p:spPr>
        <p:txBody>
          <a:bodyPr wrap="square" rtlCol="0">
            <a:spAutoFit/>
          </a:bodyPr>
          <a:lstStyle/>
          <a:p>
            <a:r>
              <a:rPr lang="en-AU" sz="1000" dirty="0">
                <a:solidFill>
                  <a:schemeClr val="bg1"/>
                </a:solidFill>
              </a:rPr>
              <a:t>Sad</a:t>
            </a:r>
            <a:endParaRPr lang="en-US" sz="1000" dirty="0">
              <a:solidFill>
                <a:schemeClr val="bg1"/>
              </a:solidFill>
            </a:endParaRPr>
          </a:p>
        </p:txBody>
      </p:sp>
      <p:sp>
        <p:nvSpPr>
          <p:cNvPr id="17" name="Rectangle 16"/>
          <p:cNvSpPr/>
          <p:nvPr/>
        </p:nvSpPr>
        <p:spPr>
          <a:xfrm>
            <a:off x="3124200" y="2209800"/>
            <a:ext cx="2667000" cy="39624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67400" y="2209800"/>
            <a:ext cx="2667000" cy="39624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24200" y="2209800"/>
            <a:ext cx="152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124200" y="2207167"/>
            <a:ext cx="1524000" cy="369332"/>
          </a:xfrm>
          <a:prstGeom prst="rect">
            <a:avLst/>
          </a:prstGeom>
          <a:noFill/>
        </p:spPr>
        <p:txBody>
          <a:bodyPr wrap="square" rtlCol="0">
            <a:spAutoFit/>
          </a:bodyPr>
          <a:lstStyle/>
          <a:p>
            <a:pPr algn="ctr"/>
            <a:r>
              <a:rPr lang="en-US" altLang="zh-CN" dirty="0">
                <a:solidFill>
                  <a:schemeClr val="bg1"/>
                </a:solidFill>
              </a:rPr>
              <a:t>Art</a:t>
            </a:r>
            <a:r>
              <a:rPr lang="zh-CN" altLang="en-US" dirty="0">
                <a:solidFill>
                  <a:schemeClr val="bg1"/>
                </a:solidFill>
              </a:rPr>
              <a:t> </a:t>
            </a:r>
            <a:r>
              <a:rPr lang="en-US" altLang="zh-CN" dirty="0">
                <a:solidFill>
                  <a:schemeClr val="bg1"/>
                </a:solidFill>
              </a:rPr>
              <a:t>photo</a:t>
            </a:r>
            <a:endParaRPr lang="en-US" dirty="0">
              <a:solidFill>
                <a:schemeClr val="bg1"/>
              </a:solidFill>
            </a:endParaRPr>
          </a:p>
        </p:txBody>
      </p:sp>
      <p:sp>
        <p:nvSpPr>
          <p:cNvPr id="21" name="TextBox 20"/>
          <p:cNvSpPr txBox="1"/>
          <p:nvPr/>
        </p:nvSpPr>
        <p:spPr>
          <a:xfrm>
            <a:off x="3124200" y="2743200"/>
            <a:ext cx="2667000" cy="1569660"/>
          </a:xfrm>
          <a:prstGeom prst="rect">
            <a:avLst/>
          </a:prstGeom>
          <a:noFill/>
        </p:spPr>
        <p:txBody>
          <a:bodyPr wrap="square" rtlCol="0">
            <a:spAutoFit/>
          </a:bodyPr>
          <a:lstStyle/>
          <a:p>
            <a:pPr marL="285750" indent="-285750">
              <a:buFont typeface="Arial" pitchFamily="34" charset="0"/>
              <a:buChar char="−"/>
            </a:pPr>
            <a:r>
              <a:rPr lang="en-AU" sz="1600" dirty="0">
                <a:solidFill>
                  <a:schemeClr val="accent4"/>
                </a:solidFill>
              </a:rPr>
              <a:t>806 photos</a:t>
            </a:r>
          </a:p>
          <a:p>
            <a:pPr marL="285750" indent="-285750">
              <a:buFont typeface="Arial" pitchFamily="34" charset="0"/>
              <a:buChar char="−"/>
            </a:pPr>
            <a:endParaRPr lang="en-AU" sz="1600" dirty="0">
              <a:solidFill>
                <a:schemeClr val="accent4"/>
              </a:solidFill>
            </a:endParaRPr>
          </a:p>
          <a:p>
            <a:pPr marL="285750" indent="-285750">
              <a:buFont typeface="Arial" pitchFamily="34" charset="0"/>
              <a:buChar char="−"/>
            </a:pPr>
            <a:r>
              <a:rPr lang="en-US" sz="1600" dirty="0">
                <a:solidFill>
                  <a:schemeClr val="accent4"/>
                </a:solidFill>
              </a:rPr>
              <a:t>Combine emotional objects and visual characteristics</a:t>
            </a:r>
          </a:p>
          <a:p>
            <a:pPr marL="285750" indent="-285750">
              <a:buFont typeface="Arial" pitchFamily="34" charset="0"/>
              <a:buChar char="−"/>
            </a:pPr>
            <a:endParaRPr lang="en-AU" sz="1600" dirty="0">
              <a:solidFill>
                <a:schemeClr val="accent3"/>
              </a:solidFill>
            </a:endParaRPr>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745" y="4635282"/>
            <a:ext cx="1627909" cy="144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3643744" y="5866713"/>
            <a:ext cx="385762" cy="2174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643743" y="5858246"/>
            <a:ext cx="466725" cy="246221"/>
          </a:xfrm>
          <a:prstGeom prst="rect">
            <a:avLst/>
          </a:prstGeom>
          <a:noFill/>
        </p:spPr>
        <p:txBody>
          <a:bodyPr wrap="square" rtlCol="0">
            <a:spAutoFit/>
          </a:bodyPr>
          <a:lstStyle/>
          <a:p>
            <a:r>
              <a:rPr lang="en-AU" sz="1000" dirty="0">
                <a:solidFill>
                  <a:schemeClr val="bg1"/>
                </a:solidFill>
              </a:rPr>
              <a:t>Sad</a:t>
            </a:r>
            <a:endParaRPr lang="en-US" sz="1000" dirty="0">
              <a:solidFill>
                <a:schemeClr val="bg1"/>
              </a:solidFill>
            </a:endParaRPr>
          </a:p>
        </p:txBody>
      </p:sp>
      <p:sp>
        <p:nvSpPr>
          <p:cNvPr id="25" name="Rectangle 24"/>
          <p:cNvSpPr/>
          <p:nvPr/>
        </p:nvSpPr>
        <p:spPr>
          <a:xfrm>
            <a:off x="5871633" y="2221468"/>
            <a:ext cx="1524000"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71633" y="2209800"/>
            <a:ext cx="1524000" cy="369332"/>
          </a:xfrm>
          <a:prstGeom prst="rect">
            <a:avLst/>
          </a:prstGeom>
          <a:noFill/>
        </p:spPr>
        <p:txBody>
          <a:bodyPr wrap="square" rtlCol="0">
            <a:spAutoFit/>
          </a:bodyPr>
          <a:lstStyle/>
          <a:p>
            <a:pPr algn="ctr"/>
            <a:r>
              <a:rPr lang="en-AU" dirty="0">
                <a:solidFill>
                  <a:schemeClr val="bg1"/>
                </a:solidFill>
              </a:rPr>
              <a:t>Abstract</a:t>
            </a:r>
            <a:endParaRPr lang="en-US" dirty="0">
              <a:solidFill>
                <a:schemeClr val="bg1"/>
              </a:solidFill>
            </a:endParaRPr>
          </a:p>
        </p:txBody>
      </p:sp>
      <p:sp>
        <p:nvSpPr>
          <p:cNvPr id="27" name="TextBox 26"/>
          <p:cNvSpPr txBox="1"/>
          <p:nvPr/>
        </p:nvSpPr>
        <p:spPr>
          <a:xfrm>
            <a:off x="5867400" y="2743200"/>
            <a:ext cx="2667000" cy="1815882"/>
          </a:xfrm>
          <a:prstGeom prst="rect">
            <a:avLst/>
          </a:prstGeom>
          <a:noFill/>
        </p:spPr>
        <p:txBody>
          <a:bodyPr wrap="square" rtlCol="0">
            <a:spAutoFit/>
          </a:bodyPr>
          <a:lstStyle/>
          <a:p>
            <a:pPr marL="285750" indent="-285750">
              <a:buFont typeface="Arial" pitchFamily="34" charset="0"/>
              <a:buChar char="−"/>
            </a:pPr>
            <a:r>
              <a:rPr lang="en-AU" sz="1600" dirty="0">
                <a:solidFill>
                  <a:schemeClr val="accent5"/>
                </a:solidFill>
              </a:rPr>
              <a:t>228 abstract paintings</a:t>
            </a:r>
          </a:p>
          <a:p>
            <a:pPr marL="285750" indent="-285750">
              <a:buFont typeface="Arial" pitchFamily="34" charset="0"/>
              <a:buChar char="−"/>
            </a:pPr>
            <a:endParaRPr lang="en-AU" sz="1600" dirty="0">
              <a:solidFill>
                <a:schemeClr val="accent5"/>
              </a:solidFill>
            </a:endParaRPr>
          </a:p>
          <a:p>
            <a:pPr marL="285750" indent="-285750">
              <a:buFont typeface="Arial" pitchFamily="34" charset="0"/>
              <a:buChar char="−"/>
            </a:pPr>
            <a:r>
              <a:rPr lang="en-US" sz="1600" dirty="0">
                <a:solidFill>
                  <a:schemeClr val="accent5"/>
                </a:solidFill>
              </a:rPr>
              <a:t>Emotions decided by visual characteristics</a:t>
            </a:r>
            <a:endParaRPr lang="en-AU" sz="1600" dirty="0">
              <a:solidFill>
                <a:schemeClr val="accent3"/>
              </a:solidFill>
            </a:endParaRPr>
          </a:p>
          <a:p>
            <a:pPr marL="285750" indent="-285750">
              <a:buFont typeface="Arial" pitchFamily="34" charset="0"/>
              <a:buChar char="−"/>
            </a:pPr>
            <a:endParaRPr lang="en-AU" sz="1600" dirty="0">
              <a:solidFill>
                <a:schemeClr val="accent3"/>
              </a:solidFill>
            </a:endParaRPr>
          </a:p>
          <a:p>
            <a:pPr marL="285750" indent="-285750">
              <a:buFont typeface="Arial" pitchFamily="34" charset="0"/>
              <a:buChar char="−"/>
            </a:pPr>
            <a:r>
              <a:rPr lang="en-AU" sz="1600" dirty="0">
                <a:solidFill>
                  <a:schemeClr val="accent5"/>
                </a:solidFill>
              </a:rPr>
              <a:t>Categories decided by 14 different people </a:t>
            </a:r>
            <a:endParaRPr lang="en-US" sz="1600" dirty="0">
              <a:solidFill>
                <a:schemeClr val="accent5"/>
              </a:solidFill>
            </a:endParaRPr>
          </a:p>
        </p:txBody>
      </p:sp>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833" y="4635282"/>
            <a:ext cx="1608133" cy="144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6400272" y="5861504"/>
            <a:ext cx="385762" cy="217496"/>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00271" y="5853037"/>
            <a:ext cx="466725" cy="246221"/>
          </a:xfrm>
          <a:prstGeom prst="rect">
            <a:avLst/>
          </a:prstGeom>
          <a:noFill/>
        </p:spPr>
        <p:txBody>
          <a:bodyPr wrap="square" rtlCol="0">
            <a:spAutoFit/>
          </a:bodyPr>
          <a:lstStyle/>
          <a:p>
            <a:r>
              <a:rPr lang="en-AU" sz="1000" dirty="0">
                <a:solidFill>
                  <a:schemeClr val="bg1"/>
                </a:solidFill>
              </a:rPr>
              <a:t>Sad</a:t>
            </a:r>
            <a:endParaRPr lang="en-US" sz="1000" dirty="0">
              <a:solidFill>
                <a:schemeClr val="bg1"/>
              </a:solidFill>
            </a:endParaRPr>
          </a:p>
        </p:txBody>
      </p:sp>
      <p:sp>
        <p:nvSpPr>
          <p:cNvPr id="28" name="内容占位符 2">
            <a:extLst>
              <a:ext uri="{FF2B5EF4-FFF2-40B4-BE49-F238E27FC236}">
                <a16:creationId xmlns:a16="http://schemas.microsoft.com/office/drawing/2014/main" id="{7E104C48-19B8-4529-AD50-FF1A74C86FAC}"/>
              </a:ext>
            </a:extLst>
          </p:cNvPr>
          <p:cNvSpPr>
            <a:spLocks noGrp="1"/>
          </p:cNvSpPr>
          <p:nvPr>
            <p:ph idx="1"/>
          </p:nvPr>
        </p:nvSpPr>
        <p:spPr>
          <a:xfrm>
            <a:off x="250828" y="1752601"/>
            <a:ext cx="8662989" cy="4700588"/>
          </a:xfrm>
        </p:spPr>
        <p:txBody>
          <a:bodyPr/>
          <a:lstStyle/>
          <a:p>
            <a:r>
              <a:rPr lang="en-US" altLang="zh-CN" sz="1600" dirty="0">
                <a:solidFill>
                  <a:srgbClr val="00B0F0"/>
                </a:solidFill>
              </a:rPr>
              <a:t>Small scale dataset</a:t>
            </a:r>
            <a:endParaRPr lang="zh-CN" altLang="en-US" sz="1600" dirty="0">
              <a:solidFill>
                <a:srgbClr val="00B0F0"/>
              </a:solidFill>
            </a:endParaRPr>
          </a:p>
        </p:txBody>
      </p:sp>
    </p:spTree>
    <p:extLst>
      <p:ext uri="{BB962C8B-B14F-4D97-AF65-F5344CB8AC3E}">
        <p14:creationId xmlns:p14="http://schemas.microsoft.com/office/powerpoint/2010/main" val="183549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fade">
                                      <p:cBhvr>
                                        <p:cTn id="27" dur="1000"/>
                                        <p:tgtEl>
                                          <p:spTgt spid="16386"/>
                                        </p:tgtEl>
                                      </p:cBhvr>
                                    </p:animEffect>
                                    <p:anim calcmode="lin" valueType="num">
                                      <p:cBhvr>
                                        <p:cTn id="28" dur="1000" fill="hold"/>
                                        <p:tgtEl>
                                          <p:spTgt spid="16386"/>
                                        </p:tgtEl>
                                        <p:attrNameLst>
                                          <p:attrName>ppt_x</p:attrName>
                                        </p:attrNameLst>
                                      </p:cBhvr>
                                      <p:tavLst>
                                        <p:tav tm="0">
                                          <p:val>
                                            <p:strVal val="#ppt_x"/>
                                          </p:val>
                                        </p:tav>
                                        <p:tav tm="100000">
                                          <p:val>
                                            <p:strVal val="#ppt_x"/>
                                          </p:val>
                                        </p:tav>
                                      </p:tavLst>
                                    </p:anim>
                                    <p:anim calcmode="lin" valueType="num">
                                      <p:cBhvr>
                                        <p:cTn id="29" dur="1000" fill="hold"/>
                                        <p:tgtEl>
                                          <p:spTgt spid="1638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388"/>
                                        </p:tgtEl>
                                        <p:attrNameLst>
                                          <p:attrName>style.visibility</p:attrName>
                                        </p:attrNameLst>
                                      </p:cBhvr>
                                      <p:to>
                                        <p:strVal val="visible"/>
                                      </p:to>
                                    </p:set>
                                    <p:animEffect transition="in" filter="fade">
                                      <p:cBhvr>
                                        <p:cTn id="64" dur="1000"/>
                                        <p:tgtEl>
                                          <p:spTgt spid="16388"/>
                                        </p:tgtEl>
                                      </p:cBhvr>
                                    </p:animEffect>
                                    <p:anim calcmode="lin" valueType="num">
                                      <p:cBhvr>
                                        <p:cTn id="65" dur="1000" fill="hold"/>
                                        <p:tgtEl>
                                          <p:spTgt spid="16388"/>
                                        </p:tgtEl>
                                        <p:attrNameLst>
                                          <p:attrName>ppt_x</p:attrName>
                                        </p:attrNameLst>
                                      </p:cBhvr>
                                      <p:tavLst>
                                        <p:tav tm="0">
                                          <p:val>
                                            <p:strVal val="#ppt_x"/>
                                          </p:val>
                                        </p:tav>
                                        <p:tav tm="100000">
                                          <p:val>
                                            <p:strVal val="#ppt_x"/>
                                          </p:val>
                                        </p:tav>
                                      </p:tavLst>
                                    </p:anim>
                                    <p:anim calcmode="lin" valueType="num">
                                      <p:cBhvr>
                                        <p:cTn id="66" dur="1000" fill="hold"/>
                                        <p:tgtEl>
                                          <p:spTgt spid="1638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389"/>
                                        </p:tgtEl>
                                        <p:attrNameLst>
                                          <p:attrName>style.visibility</p:attrName>
                                        </p:attrNameLst>
                                      </p:cBhvr>
                                      <p:to>
                                        <p:strVal val="visible"/>
                                      </p:to>
                                    </p:set>
                                    <p:animEffect transition="in" filter="fade">
                                      <p:cBhvr>
                                        <p:cTn id="101" dur="1000"/>
                                        <p:tgtEl>
                                          <p:spTgt spid="16389"/>
                                        </p:tgtEl>
                                      </p:cBhvr>
                                    </p:animEffect>
                                    <p:anim calcmode="lin" valueType="num">
                                      <p:cBhvr>
                                        <p:cTn id="102" dur="1000" fill="hold"/>
                                        <p:tgtEl>
                                          <p:spTgt spid="16389"/>
                                        </p:tgtEl>
                                        <p:attrNameLst>
                                          <p:attrName>ppt_x</p:attrName>
                                        </p:attrNameLst>
                                      </p:cBhvr>
                                      <p:tavLst>
                                        <p:tav tm="0">
                                          <p:val>
                                            <p:strVal val="#ppt_x"/>
                                          </p:val>
                                        </p:tav>
                                        <p:tav tm="100000">
                                          <p:val>
                                            <p:strVal val="#ppt_x"/>
                                          </p:val>
                                        </p:tav>
                                      </p:tavLst>
                                    </p:anim>
                                    <p:anim calcmode="lin" valueType="num">
                                      <p:cBhvr>
                                        <p:cTn id="103" dur="1000" fill="hold"/>
                                        <p:tgtEl>
                                          <p:spTgt spid="1638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0"/>
                                        <p:tgtEl>
                                          <p:spTgt spid="29"/>
                                        </p:tgtEl>
                                      </p:cBhvr>
                                    </p:animEffect>
                                    <p:anim calcmode="lin" valueType="num">
                                      <p:cBhvr>
                                        <p:cTn id="107" dur="1000" fill="hold"/>
                                        <p:tgtEl>
                                          <p:spTgt spid="29"/>
                                        </p:tgtEl>
                                        <p:attrNameLst>
                                          <p:attrName>ppt_x</p:attrName>
                                        </p:attrNameLst>
                                      </p:cBhvr>
                                      <p:tavLst>
                                        <p:tav tm="0">
                                          <p:val>
                                            <p:strVal val="#ppt_x"/>
                                          </p:val>
                                        </p:tav>
                                        <p:tav tm="100000">
                                          <p:val>
                                            <p:strVal val="#ppt_x"/>
                                          </p:val>
                                        </p:tav>
                                      </p:tavLst>
                                    </p:anim>
                                    <p:anim calcmode="lin" valueType="num">
                                      <p:cBhvr>
                                        <p:cTn id="108" dur="1000" fill="hold"/>
                                        <p:tgtEl>
                                          <p:spTgt spid="2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1" grpId="0"/>
      <p:bldP spid="17" grpId="0" animBg="1"/>
      <p:bldP spid="18" grpId="0" animBg="1"/>
      <p:bldP spid="19" grpId="0" animBg="1"/>
      <p:bldP spid="20" grpId="0"/>
      <p:bldP spid="21" grpId="0"/>
      <p:bldP spid="23" grpId="0" animBg="1"/>
      <p:bldP spid="24" grpId="0"/>
      <p:bldP spid="25" grpId="0" animBg="1"/>
      <p:bldP spid="26" grpId="0"/>
      <p:bldP spid="27" grpId="0"/>
      <p:bldP spid="29"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Literature review</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Datasets</a:t>
            </a:r>
          </a:p>
        </p:txBody>
      </p:sp>
      <p:sp>
        <p:nvSpPr>
          <p:cNvPr id="31" name="Rectangle 4">
            <a:extLst>
              <a:ext uri="{FF2B5EF4-FFF2-40B4-BE49-F238E27FC236}">
                <a16:creationId xmlns:a16="http://schemas.microsoft.com/office/drawing/2014/main" id="{08D1EB51-7792-4E16-8BA9-D28E83C7FDF4}"/>
              </a:ext>
            </a:extLst>
          </p:cNvPr>
          <p:cNvSpPr/>
          <p:nvPr/>
        </p:nvSpPr>
        <p:spPr>
          <a:xfrm>
            <a:off x="381000" y="2057400"/>
            <a:ext cx="8153400" cy="3962400"/>
          </a:xfrm>
          <a:prstGeom prst="rect">
            <a:avLst/>
          </a:prstGeom>
          <a:no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
            <a:extLst>
              <a:ext uri="{FF2B5EF4-FFF2-40B4-BE49-F238E27FC236}">
                <a16:creationId xmlns:a16="http://schemas.microsoft.com/office/drawing/2014/main" id="{4E02E453-6F56-49DC-A50C-D8F39E5850E8}"/>
              </a:ext>
            </a:extLst>
          </p:cNvPr>
          <p:cNvSpPr/>
          <p:nvPr/>
        </p:nvSpPr>
        <p:spPr>
          <a:xfrm>
            <a:off x="381000" y="2057400"/>
            <a:ext cx="2667000" cy="381000"/>
          </a:xfrm>
          <a:prstGeom prst="rect">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6">
            <a:extLst>
              <a:ext uri="{FF2B5EF4-FFF2-40B4-BE49-F238E27FC236}">
                <a16:creationId xmlns:a16="http://schemas.microsoft.com/office/drawing/2014/main" id="{E03A996E-17A9-4460-A59A-A50C5DA9EFAB}"/>
              </a:ext>
            </a:extLst>
          </p:cNvPr>
          <p:cNvSpPr txBox="1"/>
          <p:nvPr/>
        </p:nvSpPr>
        <p:spPr>
          <a:xfrm>
            <a:off x="381000" y="2057400"/>
            <a:ext cx="2667000" cy="369332"/>
          </a:xfrm>
          <a:prstGeom prst="rect">
            <a:avLst/>
          </a:prstGeom>
          <a:solidFill>
            <a:schemeClr val="bg2">
              <a:lumMod val="50000"/>
            </a:schemeClr>
          </a:solidFill>
          <a:ln>
            <a:solidFill>
              <a:schemeClr val="bg2">
                <a:lumMod val="50000"/>
              </a:schemeClr>
            </a:solidFill>
          </a:ln>
        </p:spPr>
        <p:txBody>
          <a:bodyPr wrap="square" rtlCol="0">
            <a:spAutoFit/>
          </a:bodyPr>
          <a:lstStyle/>
          <a:p>
            <a:pPr algn="ctr"/>
            <a:r>
              <a:rPr lang="en-AU" dirty="0">
                <a:solidFill>
                  <a:schemeClr val="bg1"/>
                </a:solidFill>
              </a:rPr>
              <a:t>Large scale dataset</a:t>
            </a:r>
            <a:endParaRPr lang="en-US" dirty="0">
              <a:solidFill>
                <a:schemeClr val="bg1"/>
              </a:solidFill>
            </a:endParaRPr>
          </a:p>
        </p:txBody>
      </p:sp>
      <p:sp>
        <p:nvSpPr>
          <p:cNvPr id="35" name="TextBox 7">
            <a:extLst>
              <a:ext uri="{FF2B5EF4-FFF2-40B4-BE49-F238E27FC236}">
                <a16:creationId xmlns:a16="http://schemas.microsoft.com/office/drawing/2014/main" id="{235A6F3A-7C9D-4A10-9242-6654C9FE5BBB}"/>
              </a:ext>
            </a:extLst>
          </p:cNvPr>
          <p:cNvSpPr txBox="1"/>
          <p:nvPr/>
        </p:nvSpPr>
        <p:spPr>
          <a:xfrm>
            <a:off x="381000" y="2743200"/>
            <a:ext cx="8077200" cy="2308324"/>
          </a:xfrm>
          <a:prstGeom prst="rect">
            <a:avLst/>
          </a:prstGeom>
          <a:noFill/>
        </p:spPr>
        <p:txBody>
          <a:bodyPr wrap="square" rtlCol="0">
            <a:spAutoFit/>
          </a:bodyPr>
          <a:lstStyle/>
          <a:p>
            <a:pPr marL="285750" indent="-285750">
              <a:buFont typeface="Arial" pitchFamily="34" charset="0"/>
              <a:buChar char="−"/>
            </a:pPr>
            <a:r>
              <a:rPr lang="en-AU" sz="1600" dirty="0">
                <a:solidFill>
                  <a:schemeClr val="bg2">
                    <a:lumMod val="50000"/>
                  </a:schemeClr>
                </a:solidFill>
              </a:rPr>
              <a:t>Contains 8 different emotion categories </a:t>
            </a:r>
            <a:r>
              <a:rPr lang="zh-CN" altLang="en-US" sz="1600" dirty="0">
                <a:solidFill>
                  <a:schemeClr val="bg2">
                    <a:lumMod val="50000"/>
                  </a:schemeClr>
                </a:solidFill>
              </a:rPr>
              <a:t>（</a:t>
            </a:r>
            <a:r>
              <a:rPr lang="en-US" altLang="zh-CN" sz="1600" i="1" dirty="0">
                <a:solidFill>
                  <a:schemeClr val="bg2">
                    <a:lumMod val="50000"/>
                  </a:schemeClr>
                </a:solidFill>
              </a:rPr>
              <a:t>Amusement, Awe, Anger, Contentment, Disgust, Excitement, Sadness</a:t>
            </a:r>
            <a:r>
              <a:rPr lang="zh-CN" altLang="en-US" sz="1600" dirty="0">
                <a:solidFill>
                  <a:schemeClr val="bg2">
                    <a:lumMod val="50000"/>
                  </a:schemeClr>
                </a:solidFill>
              </a:rPr>
              <a:t>）</a:t>
            </a:r>
            <a:endParaRPr lang="en-AU" sz="1600" dirty="0">
              <a:solidFill>
                <a:schemeClr val="bg2">
                  <a:lumMod val="50000"/>
                </a:schemeClr>
              </a:solidFill>
            </a:endParaRPr>
          </a:p>
          <a:p>
            <a:pPr marL="285750" indent="-285750">
              <a:buFont typeface="Arial" pitchFamily="34" charset="0"/>
              <a:buChar char="−"/>
            </a:pPr>
            <a:endParaRPr lang="en-AU" sz="1600" dirty="0">
              <a:solidFill>
                <a:schemeClr val="bg2">
                  <a:lumMod val="50000"/>
                </a:schemeClr>
              </a:solidFill>
            </a:endParaRPr>
          </a:p>
          <a:p>
            <a:pPr marL="285750" indent="-285750">
              <a:buFont typeface="Arial" pitchFamily="34" charset="0"/>
              <a:buChar char="−"/>
            </a:pPr>
            <a:r>
              <a:rPr lang="en-AU" sz="1600" dirty="0">
                <a:solidFill>
                  <a:schemeClr val="bg2">
                    <a:lumMod val="50000"/>
                  </a:schemeClr>
                </a:solidFill>
              </a:rPr>
              <a:t>90,000 images using category names as key works are downloaded from Instagram and Flickr (noise label)</a:t>
            </a:r>
          </a:p>
          <a:p>
            <a:pPr marL="285750" indent="-285750">
              <a:buFont typeface="Arial" pitchFamily="34" charset="0"/>
              <a:buChar char="−"/>
            </a:pPr>
            <a:endParaRPr lang="en-AU" sz="1600" dirty="0">
              <a:solidFill>
                <a:schemeClr val="bg2">
                  <a:lumMod val="50000"/>
                </a:schemeClr>
              </a:solidFill>
            </a:endParaRPr>
          </a:p>
          <a:p>
            <a:pPr marL="285750" indent="-285750">
              <a:buFont typeface="Arial" pitchFamily="34" charset="0"/>
              <a:buChar char="−"/>
            </a:pPr>
            <a:r>
              <a:rPr lang="en-AU" sz="1600" dirty="0">
                <a:solidFill>
                  <a:schemeClr val="bg2">
                    <a:lumMod val="50000"/>
                  </a:schemeClr>
                </a:solidFill>
              </a:rPr>
              <a:t>23,308 images are selected after further labelling through AMT (well label)</a:t>
            </a:r>
          </a:p>
          <a:p>
            <a:pPr marL="285750" indent="-285750">
              <a:buFont typeface="Arial" pitchFamily="34" charset="0"/>
              <a:buChar char="−"/>
            </a:pPr>
            <a:endParaRPr lang="en-AU" sz="1600" dirty="0">
              <a:solidFill>
                <a:schemeClr val="bg2">
                  <a:lumMod val="50000"/>
                </a:schemeClr>
              </a:solidFill>
            </a:endParaRPr>
          </a:p>
          <a:p>
            <a:pPr marL="285750" indent="-285750">
              <a:buFont typeface="Arial" pitchFamily="34" charset="0"/>
              <a:buChar char="−"/>
            </a:pPr>
            <a:r>
              <a:rPr lang="en-AU" sz="1600" dirty="0">
                <a:solidFill>
                  <a:schemeClr val="bg2">
                    <a:lumMod val="50000"/>
                  </a:schemeClr>
                </a:solidFill>
              </a:rPr>
              <a:t>Imbalanced dataset</a:t>
            </a:r>
            <a:endParaRPr lang="en-US" sz="1600" dirty="0">
              <a:solidFill>
                <a:schemeClr val="bg2">
                  <a:lumMod val="50000"/>
                </a:schemeClr>
              </a:solidFill>
            </a:endParaRPr>
          </a:p>
        </p:txBody>
      </p:sp>
      <p:pic>
        <p:nvPicPr>
          <p:cNvPr id="3" name="图片 2">
            <a:extLst>
              <a:ext uri="{FF2B5EF4-FFF2-40B4-BE49-F238E27FC236}">
                <a16:creationId xmlns:a16="http://schemas.microsoft.com/office/drawing/2014/main" id="{E881EC0B-084E-49A0-B2CD-94351AC2510B}"/>
              </a:ext>
            </a:extLst>
          </p:cNvPr>
          <p:cNvPicPr>
            <a:picLocks noChangeAspect="1"/>
          </p:cNvPicPr>
          <p:nvPr/>
        </p:nvPicPr>
        <p:blipFill>
          <a:blip r:embed="rId3"/>
          <a:stretch>
            <a:fillRect/>
          </a:stretch>
        </p:blipFill>
        <p:spPr>
          <a:xfrm>
            <a:off x="571500" y="5051524"/>
            <a:ext cx="7772400" cy="787582"/>
          </a:xfrm>
          <a:prstGeom prst="rect">
            <a:avLst/>
          </a:prstGeom>
        </p:spPr>
      </p:pic>
    </p:spTree>
    <p:extLst>
      <p:ext uri="{BB962C8B-B14F-4D97-AF65-F5344CB8AC3E}">
        <p14:creationId xmlns:p14="http://schemas.microsoft.com/office/powerpoint/2010/main" val="38707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checkerboard(across)">
                                      <p:cBhvr>
                                        <p:cTn id="10" dur="500"/>
                                        <p:tgtEl>
                                          <p:spTgt spid="3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checkerboard(across)">
                                      <p:cBhvr>
                                        <p:cTn id="13" dur="500"/>
                                        <p:tgtEl>
                                          <p:spTgt spid="3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heckerboard(across)">
                                      <p:cBhvr>
                                        <p:cTn id="16" dur="500"/>
                                        <p:tgtEl>
                                          <p:spTgt spid="35"/>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Outline</a:t>
            </a:r>
          </a:p>
        </p:txBody>
      </p:sp>
      <p:sp>
        <p:nvSpPr>
          <p:cNvPr id="13" name="Content Placeholder 12"/>
          <p:cNvSpPr>
            <a:spLocks noGrp="1"/>
          </p:cNvSpPr>
          <p:nvPr>
            <p:ph idx="1"/>
          </p:nvPr>
        </p:nvSpPr>
        <p:spPr>
          <a:xfrm>
            <a:off x="250828" y="1447800"/>
            <a:ext cx="8662989" cy="5005389"/>
          </a:xfrm>
        </p:spPr>
        <p:txBody>
          <a:bodyPr/>
          <a:lstStyle/>
          <a:p>
            <a:r>
              <a:rPr lang="en-AU" sz="3600" dirty="0">
                <a:solidFill>
                  <a:schemeClr val="accent1">
                    <a:lumMod val="60000"/>
                    <a:lumOff val="40000"/>
                  </a:schemeClr>
                </a:solidFill>
                <a:latin typeface="Microsoft YaHei" pitchFamily="34" charset="-122"/>
                <a:ea typeface="Microsoft YaHei" pitchFamily="34" charset="-122"/>
              </a:rPr>
              <a:t>Introduction</a:t>
            </a:r>
          </a:p>
          <a:p>
            <a:r>
              <a:rPr lang="en-AU" sz="3600" dirty="0">
                <a:solidFill>
                  <a:schemeClr val="accent1">
                    <a:lumMod val="60000"/>
                    <a:lumOff val="40000"/>
                  </a:schemeClr>
                </a:solidFill>
                <a:latin typeface="Microsoft YaHei" pitchFamily="34" charset="-122"/>
                <a:ea typeface="Microsoft YaHei" pitchFamily="34" charset="-122"/>
              </a:rPr>
              <a:t>Literature review</a:t>
            </a:r>
          </a:p>
          <a:p>
            <a:r>
              <a:rPr lang="en-AU" sz="4800" dirty="0">
                <a:solidFill>
                  <a:schemeClr val="accent1"/>
                </a:solidFill>
                <a:latin typeface="Microsoft YaHei" pitchFamily="34" charset="-122"/>
                <a:ea typeface="Microsoft YaHei" pitchFamily="34" charset="-122"/>
              </a:rPr>
              <a:t>M</a:t>
            </a:r>
            <a:r>
              <a:rPr lang="en-AU" sz="3600" dirty="0">
                <a:solidFill>
                  <a:schemeClr val="accent1">
                    <a:lumMod val="60000"/>
                    <a:lumOff val="40000"/>
                  </a:schemeClr>
                </a:solidFill>
                <a:latin typeface="Microsoft YaHei" pitchFamily="34" charset="-122"/>
                <a:ea typeface="Microsoft YaHei" pitchFamily="34" charset="-122"/>
              </a:rPr>
              <a:t>ethods and experiments</a:t>
            </a:r>
          </a:p>
          <a:p>
            <a:r>
              <a:rPr lang="en-AU" sz="3600" dirty="0">
                <a:solidFill>
                  <a:schemeClr val="accent1">
                    <a:lumMod val="60000"/>
                    <a:lumOff val="40000"/>
                  </a:schemeClr>
                </a:solidFill>
                <a:latin typeface="Microsoft YaHei" pitchFamily="34" charset="-122"/>
                <a:ea typeface="Microsoft YaHei" pitchFamily="34" charset="-122"/>
              </a:rPr>
              <a:t>Conclusion and future work</a:t>
            </a:r>
          </a:p>
          <a:p>
            <a:endParaRPr lang="en-AU" sz="3600" dirty="0">
              <a:solidFill>
                <a:schemeClr val="accent1">
                  <a:lumMod val="60000"/>
                  <a:lumOff val="40000"/>
                </a:schemeClr>
              </a:solidFill>
              <a:latin typeface="Microsoft YaHei" pitchFamily="34" charset="-122"/>
              <a:ea typeface="Microsoft YaHei" pitchFamily="34" charset="-122"/>
            </a:endParaRPr>
          </a:p>
          <a:p>
            <a:endParaRPr lang="en-AU" sz="2800" dirty="0">
              <a:solidFill>
                <a:schemeClr val="accent1">
                  <a:lumMod val="60000"/>
                  <a:lumOff val="40000"/>
                </a:schemeClr>
              </a:solidFill>
              <a:latin typeface="Microsoft YaHei" pitchFamily="34" charset="-122"/>
              <a:ea typeface="Microsoft YaHei" pitchFamily="34" charset="-122"/>
            </a:endParaRPr>
          </a:p>
        </p:txBody>
      </p:sp>
    </p:spTree>
    <p:extLst>
      <p:ext uri="{BB962C8B-B14F-4D97-AF65-F5344CB8AC3E}">
        <p14:creationId xmlns:p14="http://schemas.microsoft.com/office/powerpoint/2010/main" val="196371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Methods and experiments</a:t>
            </a:r>
          </a:p>
        </p:txBody>
      </p:sp>
      <p:sp>
        <p:nvSpPr>
          <p:cNvPr id="4" name="Text Placeholder 3"/>
          <p:cNvSpPr>
            <a:spLocks noGrp="1"/>
          </p:cNvSpPr>
          <p:nvPr>
            <p:ph type="body" sz="quarter" idx="13"/>
          </p:nvPr>
        </p:nvSpPr>
        <p:spPr>
          <a:xfrm>
            <a:off x="250825" y="1419209"/>
            <a:ext cx="8662988" cy="485791"/>
          </a:xfrm>
        </p:spPr>
        <p:txBody>
          <a:bodyPr/>
          <a:lstStyle/>
          <a:p>
            <a:r>
              <a:rPr lang="en-US" altLang="zh-CN" dirty="0">
                <a:solidFill>
                  <a:srgbClr val="00B0F0"/>
                </a:solidFill>
                <a:latin typeface="Microsoft YaHei" pitchFamily="34" charset="-122"/>
                <a:ea typeface="Microsoft YaHei" pitchFamily="34" charset="-122"/>
              </a:rPr>
              <a:t>Region-based affective image analysis</a:t>
            </a:r>
            <a:endParaRPr lang="en-AU" dirty="0">
              <a:solidFill>
                <a:srgbClr val="00B0F0"/>
              </a:solidFill>
              <a:latin typeface="Microsoft YaHei" pitchFamily="34" charset="-122"/>
              <a:ea typeface="Microsoft YaHei"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67" y="2743200"/>
            <a:ext cx="8377237" cy="248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625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Extracted multi-scale blocks</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416" y="5105171"/>
            <a:ext cx="1835672" cy="137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6191" y="5105171"/>
            <a:ext cx="1837990" cy="137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4390" y="5105171"/>
            <a:ext cx="1824638" cy="137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4015" y="5104942"/>
            <a:ext cx="183178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descr="C:\Users\11910611\Desktop\NUSEF\1000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1688" y="274320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8760" y="2785534"/>
            <a:ext cx="930797" cy="70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1050" y="2806929"/>
            <a:ext cx="485931" cy="34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p:cNvGrpSpPr/>
          <p:nvPr/>
        </p:nvGrpSpPr>
        <p:grpSpPr>
          <a:xfrm>
            <a:off x="457200" y="1981200"/>
            <a:ext cx="2590799" cy="340668"/>
            <a:chOff x="457200" y="1981200"/>
            <a:chExt cx="2590799" cy="340668"/>
          </a:xfrm>
        </p:grpSpPr>
        <p:sp>
          <p:nvSpPr>
            <p:cNvPr id="8" name="Rectangle 7"/>
            <p:cNvSpPr/>
            <p:nvPr/>
          </p:nvSpPr>
          <p:spPr>
            <a:xfrm>
              <a:off x="457200" y="1981200"/>
              <a:ext cx="24384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1983314"/>
              <a:ext cx="2590799" cy="338554"/>
            </a:xfrm>
            <a:prstGeom prst="rect">
              <a:avLst/>
            </a:prstGeom>
            <a:noFill/>
          </p:spPr>
          <p:txBody>
            <a:bodyPr wrap="square" rtlCol="0">
              <a:spAutoFit/>
            </a:bodyPr>
            <a:lstStyle/>
            <a:p>
              <a:r>
                <a:rPr lang="en-US" sz="1600" dirty="0">
                  <a:solidFill>
                    <a:schemeClr val="bg1"/>
                  </a:solidFill>
                  <a:latin typeface="Microsoft YaHei" pitchFamily="34" charset="-122"/>
                  <a:ea typeface="Microsoft YaHei" pitchFamily="34" charset="-122"/>
                </a:rPr>
                <a:t>Pyramid  segmentation</a:t>
              </a:r>
            </a:p>
          </p:txBody>
        </p:sp>
      </p:grpSp>
      <p:sp>
        <p:nvSpPr>
          <p:cNvPr id="7" name="Rectangle 6"/>
          <p:cNvSpPr/>
          <p:nvPr/>
        </p:nvSpPr>
        <p:spPr>
          <a:xfrm>
            <a:off x="457200" y="1981201"/>
            <a:ext cx="8001000" cy="2209799"/>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371600" y="2726266"/>
            <a:ext cx="0" cy="138853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616" y="2726266"/>
            <a:ext cx="764984" cy="307777"/>
          </a:xfrm>
          <a:prstGeom prst="rect">
            <a:avLst/>
          </a:prstGeom>
          <a:noFill/>
        </p:spPr>
        <p:txBody>
          <a:bodyPr wrap="square" rtlCol="0">
            <a:spAutoFit/>
          </a:bodyPr>
          <a:lstStyle/>
          <a:p>
            <a:r>
              <a:rPr lang="en-US" sz="1400" dirty="0">
                <a:solidFill>
                  <a:schemeClr val="accent1"/>
                </a:solidFill>
              </a:rPr>
              <a:t>Level 1</a:t>
            </a:r>
          </a:p>
        </p:txBody>
      </p:sp>
      <p:cxnSp>
        <p:nvCxnSpPr>
          <p:cNvPr id="21" name="Straight Connector 20"/>
          <p:cNvCxnSpPr/>
          <p:nvPr/>
        </p:nvCxnSpPr>
        <p:spPr>
          <a:xfrm>
            <a:off x="4224460" y="2785534"/>
            <a:ext cx="0" cy="70273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9476" y="2743200"/>
            <a:ext cx="764984" cy="307777"/>
          </a:xfrm>
          <a:prstGeom prst="rect">
            <a:avLst/>
          </a:prstGeom>
          <a:noFill/>
        </p:spPr>
        <p:txBody>
          <a:bodyPr wrap="square" rtlCol="0">
            <a:spAutoFit/>
          </a:bodyPr>
          <a:lstStyle/>
          <a:p>
            <a:r>
              <a:rPr lang="en-US" sz="1400" dirty="0">
                <a:solidFill>
                  <a:schemeClr val="accent1"/>
                </a:solidFill>
              </a:rPr>
              <a:t>Level 2</a:t>
            </a:r>
          </a:p>
        </p:txBody>
      </p:sp>
      <p:cxnSp>
        <p:nvCxnSpPr>
          <p:cNvPr id="26" name="Straight Connector 25"/>
          <p:cNvCxnSpPr/>
          <p:nvPr/>
        </p:nvCxnSpPr>
        <p:spPr>
          <a:xfrm>
            <a:off x="6197183" y="2784275"/>
            <a:ext cx="0" cy="37104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32199" y="2741941"/>
            <a:ext cx="764984" cy="307777"/>
          </a:xfrm>
          <a:prstGeom prst="rect">
            <a:avLst/>
          </a:prstGeom>
          <a:noFill/>
        </p:spPr>
        <p:txBody>
          <a:bodyPr wrap="square" rtlCol="0">
            <a:spAutoFit/>
          </a:bodyPr>
          <a:lstStyle/>
          <a:p>
            <a:r>
              <a:rPr lang="en-US" sz="1400" dirty="0">
                <a:solidFill>
                  <a:schemeClr val="accent1"/>
                </a:solidFill>
              </a:rPr>
              <a:t>Level 3</a:t>
            </a:r>
          </a:p>
        </p:txBody>
      </p:sp>
      <mc:AlternateContent xmlns:mc="http://schemas.openxmlformats.org/markup-compatibility/2006" xmlns:a14="http://schemas.microsoft.com/office/drawing/2010/main">
        <mc:Choice Requires="a14">
          <p:sp>
            <p:nvSpPr>
              <p:cNvPr id="17" name="TextBox 16"/>
              <p:cNvSpPr txBox="1"/>
              <p:nvPr/>
            </p:nvSpPr>
            <p:spPr>
              <a:xfrm>
                <a:off x="7027333" y="2743200"/>
                <a:ext cx="4459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a:ea typeface="Cambria Math"/>
                        </a:rPr>
                        <m:t>⋯</m:t>
                      </m:r>
                    </m:oMath>
                  </m:oMathPara>
                </a14:m>
                <a:endParaRPr lang="en-US" dirty="0">
                  <a:solidFill>
                    <a:schemeClr val="accent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027333" y="2743200"/>
                <a:ext cx="445955" cy="369332"/>
              </a:xfrm>
              <a:prstGeom prst="rect">
                <a:avLst/>
              </a:prstGeom>
              <a:blipFill rotWithShape="1">
                <a:blip r:embed="rId10"/>
                <a:stretch>
                  <a:fillRect/>
                </a:stretch>
              </a:blipFill>
            </p:spPr>
            <p:txBody>
              <a:bodyPr/>
              <a:lstStyle/>
              <a:p>
                <a:r>
                  <a:rPr lang="en-AU">
                    <a:noFill/>
                  </a:rPr>
                  <a:t> </a:t>
                </a:r>
              </a:p>
            </p:txBody>
          </p:sp>
        </mc:Fallback>
      </mc:AlternateContent>
      <p:sp>
        <p:nvSpPr>
          <p:cNvPr id="31" name="TextBox 30"/>
          <p:cNvSpPr txBox="1"/>
          <p:nvPr/>
        </p:nvSpPr>
        <p:spPr>
          <a:xfrm>
            <a:off x="457200" y="2298639"/>
            <a:ext cx="2590799" cy="338554"/>
          </a:xfrm>
          <a:prstGeom prst="rect">
            <a:avLst/>
          </a:prstGeom>
          <a:noFill/>
        </p:spPr>
        <p:txBody>
          <a:bodyPr wrap="square" rtlCol="0">
            <a:spAutoFit/>
          </a:bodyPr>
          <a:lstStyle/>
          <a:p>
            <a:r>
              <a:rPr lang="en-US" sz="1600" dirty="0">
                <a:solidFill>
                  <a:schemeClr val="accent1"/>
                </a:solidFill>
                <a:latin typeface="Microsoft YaHei" pitchFamily="34" charset="-122"/>
                <a:ea typeface="Microsoft YaHei" pitchFamily="34" charset="-122"/>
              </a:rPr>
              <a:t>5 level: (2^(2*(i-1)))</a:t>
            </a:r>
          </a:p>
        </p:txBody>
      </p:sp>
      <p:sp>
        <p:nvSpPr>
          <p:cNvPr id="32" name="Rectangle 31"/>
          <p:cNvSpPr/>
          <p:nvPr/>
        </p:nvSpPr>
        <p:spPr>
          <a:xfrm>
            <a:off x="457200" y="4349978"/>
            <a:ext cx="8001000" cy="2160888"/>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57199" y="4349978"/>
            <a:ext cx="3876981" cy="340668"/>
            <a:chOff x="457199" y="4349978"/>
            <a:chExt cx="3876981" cy="340668"/>
          </a:xfrm>
        </p:grpSpPr>
        <p:sp>
          <p:nvSpPr>
            <p:cNvPr id="33" name="Rectangle 32"/>
            <p:cNvSpPr/>
            <p:nvPr/>
          </p:nvSpPr>
          <p:spPr>
            <a:xfrm>
              <a:off x="457199" y="4349978"/>
              <a:ext cx="3876981"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57200" y="4352092"/>
              <a:ext cx="3876980" cy="338554"/>
            </a:xfrm>
            <a:prstGeom prst="rect">
              <a:avLst/>
            </a:prstGeom>
            <a:noFill/>
          </p:spPr>
          <p:txBody>
            <a:bodyPr wrap="square" rtlCol="0">
              <a:spAutoFit/>
            </a:bodyPr>
            <a:lstStyle/>
            <a:p>
              <a:r>
                <a:rPr lang="en-US" sz="1600" dirty="0">
                  <a:solidFill>
                    <a:schemeClr val="bg1"/>
                  </a:solidFill>
                  <a:latin typeface="Microsoft YaHei" pitchFamily="34" charset="-122"/>
                  <a:ea typeface="Microsoft YaHei" pitchFamily="34" charset="-122"/>
                </a:rPr>
                <a:t>Simple linear iterative clustering(SLIC)</a:t>
              </a:r>
            </a:p>
          </p:txBody>
        </p:sp>
      </p:grpSp>
      <p:sp>
        <p:nvSpPr>
          <p:cNvPr id="35" name="TextBox 34"/>
          <p:cNvSpPr txBox="1"/>
          <p:nvPr/>
        </p:nvSpPr>
        <p:spPr>
          <a:xfrm>
            <a:off x="457201" y="4690646"/>
            <a:ext cx="1828800" cy="338554"/>
          </a:xfrm>
          <a:prstGeom prst="rect">
            <a:avLst/>
          </a:prstGeom>
          <a:noFill/>
        </p:spPr>
        <p:txBody>
          <a:bodyPr wrap="square" rtlCol="0">
            <a:spAutoFit/>
          </a:bodyPr>
          <a:lstStyle/>
          <a:p>
            <a:r>
              <a:rPr lang="en-AU" sz="1600" dirty="0">
                <a:solidFill>
                  <a:schemeClr val="accent1"/>
                </a:solidFill>
              </a:rPr>
              <a:t>Similar block size</a:t>
            </a:r>
            <a:endParaRPr lang="en-US" sz="1600" dirty="0">
              <a:solidFill>
                <a:schemeClr val="accent1"/>
              </a:solidFill>
              <a:latin typeface="Microsoft YaHei" pitchFamily="34" charset="-122"/>
              <a:ea typeface="Microsoft YaHei" pitchFamily="34" charset="-122"/>
            </a:endParaRPr>
          </a:p>
        </p:txBody>
      </p:sp>
      <p:sp>
        <p:nvSpPr>
          <p:cNvPr id="19" name="Rectangle 18"/>
          <p:cNvSpPr/>
          <p:nvPr/>
        </p:nvSpPr>
        <p:spPr>
          <a:xfrm>
            <a:off x="530416" y="6248400"/>
            <a:ext cx="307784" cy="22814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30416" y="6248400"/>
            <a:ext cx="383984" cy="246221"/>
          </a:xfrm>
          <a:prstGeom prst="rect">
            <a:avLst/>
          </a:prstGeom>
          <a:noFill/>
        </p:spPr>
        <p:txBody>
          <a:bodyPr wrap="square" rtlCol="0">
            <a:spAutoFit/>
          </a:bodyPr>
          <a:lstStyle/>
          <a:p>
            <a:r>
              <a:rPr lang="en-US" sz="1000" dirty="0">
                <a:solidFill>
                  <a:schemeClr val="bg1"/>
                </a:solidFill>
              </a:rPr>
              <a:t>20</a:t>
            </a:r>
          </a:p>
        </p:txBody>
      </p:sp>
      <p:sp>
        <p:nvSpPr>
          <p:cNvPr id="39" name="Rectangle 38"/>
          <p:cNvSpPr/>
          <p:nvPr/>
        </p:nvSpPr>
        <p:spPr>
          <a:xfrm>
            <a:off x="2498932" y="6248400"/>
            <a:ext cx="344392" cy="22814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498932" y="6248399"/>
            <a:ext cx="344392" cy="246221"/>
          </a:xfrm>
          <a:prstGeom prst="rect">
            <a:avLst/>
          </a:prstGeom>
          <a:noFill/>
        </p:spPr>
        <p:txBody>
          <a:bodyPr wrap="square" rtlCol="0">
            <a:spAutoFit/>
          </a:bodyPr>
          <a:lstStyle/>
          <a:p>
            <a:r>
              <a:rPr lang="en-US" sz="1000" dirty="0">
                <a:solidFill>
                  <a:schemeClr val="bg1"/>
                </a:solidFill>
              </a:rPr>
              <a:t>50</a:t>
            </a:r>
          </a:p>
        </p:txBody>
      </p:sp>
      <p:sp>
        <p:nvSpPr>
          <p:cNvPr id="41" name="Rectangle 40"/>
          <p:cNvSpPr/>
          <p:nvPr/>
        </p:nvSpPr>
        <p:spPr>
          <a:xfrm>
            <a:off x="4474390" y="6239360"/>
            <a:ext cx="344392" cy="22814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445381" y="6239360"/>
            <a:ext cx="402410" cy="246221"/>
          </a:xfrm>
          <a:prstGeom prst="rect">
            <a:avLst/>
          </a:prstGeom>
          <a:noFill/>
        </p:spPr>
        <p:txBody>
          <a:bodyPr wrap="square" rtlCol="0">
            <a:spAutoFit/>
          </a:bodyPr>
          <a:lstStyle/>
          <a:p>
            <a:r>
              <a:rPr lang="en-US" sz="1000" dirty="0">
                <a:solidFill>
                  <a:schemeClr val="bg1"/>
                </a:solidFill>
              </a:rPr>
              <a:t>100</a:t>
            </a:r>
          </a:p>
        </p:txBody>
      </p:sp>
      <p:sp>
        <p:nvSpPr>
          <p:cNvPr id="36" name="Rectangle 35"/>
          <p:cNvSpPr/>
          <p:nvPr/>
        </p:nvSpPr>
        <p:spPr>
          <a:xfrm>
            <a:off x="6465548" y="6239361"/>
            <a:ext cx="344392" cy="22814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465548" y="6239360"/>
            <a:ext cx="392452" cy="246221"/>
          </a:xfrm>
          <a:prstGeom prst="rect">
            <a:avLst/>
          </a:prstGeom>
          <a:noFill/>
        </p:spPr>
        <p:txBody>
          <a:bodyPr wrap="square" rtlCol="0">
            <a:spAutoFit/>
          </a:bodyPr>
          <a:lstStyle/>
          <a:p>
            <a:r>
              <a:rPr lang="en-US" sz="1000" dirty="0">
                <a:solidFill>
                  <a:schemeClr val="bg1"/>
                </a:solidFill>
              </a:rPr>
              <a:t>200</a:t>
            </a:r>
          </a:p>
        </p:txBody>
      </p:sp>
    </p:spTree>
    <p:extLst>
      <p:ext uri="{BB962C8B-B14F-4D97-AF65-F5344CB8AC3E}">
        <p14:creationId xmlns:p14="http://schemas.microsoft.com/office/powerpoint/2010/main" val="209833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Bag-of-Visual-Words (BoVW)</a:t>
            </a:r>
          </a:p>
        </p:txBody>
      </p:sp>
      <p:pic>
        <p:nvPicPr>
          <p:cNvPr id="13314" name="Picture 2" descr="http://gilscvblog.files.wordpress.com/2013/08/figure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333" y="1913466"/>
            <a:ext cx="5953125"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9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Probabilistic latent semantic analysis (pLSA)</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666" y="3095820"/>
            <a:ext cx="4572000" cy="338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71133" y="2788043"/>
            <a:ext cx="1066800" cy="307777"/>
          </a:xfrm>
          <a:prstGeom prst="rect">
            <a:avLst/>
          </a:prstGeom>
          <a:solidFill>
            <a:schemeClr val="bg1"/>
          </a:solidFill>
        </p:spPr>
        <p:txBody>
          <a:bodyPr wrap="square" rtlCol="0">
            <a:spAutoFit/>
          </a:bodyPr>
          <a:lstStyle/>
          <a:p>
            <a:pPr algn="ctr"/>
            <a:r>
              <a:rPr lang="en-AU" sz="1400" dirty="0"/>
              <a:t>Words</a:t>
            </a:r>
          </a:p>
        </p:txBody>
      </p:sp>
      <p:sp>
        <p:nvSpPr>
          <p:cNvPr id="7" name="TextBox 6"/>
          <p:cNvSpPr txBox="1"/>
          <p:nvPr/>
        </p:nvSpPr>
        <p:spPr>
          <a:xfrm>
            <a:off x="3733799" y="3064463"/>
            <a:ext cx="1066800" cy="307777"/>
          </a:xfrm>
          <a:prstGeom prst="rect">
            <a:avLst/>
          </a:prstGeom>
          <a:solidFill>
            <a:schemeClr val="bg1"/>
          </a:solidFill>
        </p:spPr>
        <p:txBody>
          <a:bodyPr wrap="square" rtlCol="0">
            <a:spAutoFit/>
          </a:bodyPr>
          <a:lstStyle/>
          <a:p>
            <a:pPr algn="ctr"/>
            <a:r>
              <a:rPr lang="en-AU" sz="1400" dirty="0"/>
              <a:t>Topics</a:t>
            </a:r>
          </a:p>
        </p:txBody>
      </p:sp>
      <p:sp>
        <p:nvSpPr>
          <p:cNvPr id="8" name="TextBox 7"/>
          <p:cNvSpPr txBox="1"/>
          <p:nvPr/>
        </p:nvSpPr>
        <p:spPr>
          <a:xfrm>
            <a:off x="5494866" y="2747752"/>
            <a:ext cx="1066800" cy="307777"/>
          </a:xfrm>
          <a:prstGeom prst="rect">
            <a:avLst/>
          </a:prstGeom>
          <a:solidFill>
            <a:schemeClr val="bg1"/>
          </a:solidFill>
        </p:spPr>
        <p:txBody>
          <a:bodyPr wrap="square" rtlCol="0">
            <a:spAutoFit/>
          </a:bodyPr>
          <a:lstStyle/>
          <a:p>
            <a:pPr algn="ctr"/>
            <a:r>
              <a:rPr lang="en-AU" sz="1400" dirty="0"/>
              <a:t>Emotions</a:t>
            </a:r>
          </a:p>
        </p:txBody>
      </p:sp>
      <p:sp>
        <p:nvSpPr>
          <p:cNvPr id="9" name="TextBox 8"/>
          <p:cNvSpPr txBox="1"/>
          <p:nvPr/>
        </p:nvSpPr>
        <p:spPr>
          <a:xfrm>
            <a:off x="1710266" y="2125133"/>
            <a:ext cx="5113866" cy="369332"/>
          </a:xfrm>
          <a:prstGeom prst="rect">
            <a:avLst/>
          </a:prstGeom>
          <a:noFill/>
        </p:spPr>
        <p:txBody>
          <a:bodyPr wrap="square" rtlCol="0">
            <a:spAutoFit/>
          </a:bodyPr>
          <a:lstStyle/>
          <a:p>
            <a:r>
              <a:rPr lang="en-US" dirty="0">
                <a:solidFill>
                  <a:srgbClr val="00B0F0"/>
                </a:solidFill>
              </a:rPr>
              <a:t>Mid-level representation to bridge affective gap</a:t>
            </a:r>
          </a:p>
        </p:txBody>
      </p:sp>
    </p:spTree>
    <p:extLst>
      <p:ext uri="{BB962C8B-B14F-4D97-AF65-F5344CB8AC3E}">
        <p14:creationId xmlns:p14="http://schemas.microsoft.com/office/powerpoint/2010/main" val="366584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Outline</a:t>
            </a:r>
          </a:p>
        </p:txBody>
      </p:sp>
      <p:sp>
        <p:nvSpPr>
          <p:cNvPr id="13" name="Content Placeholder 12"/>
          <p:cNvSpPr>
            <a:spLocks noGrp="1"/>
          </p:cNvSpPr>
          <p:nvPr>
            <p:ph idx="1"/>
          </p:nvPr>
        </p:nvSpPr>
        <p:spPr>
          <a:xfrm>
            <a:off x="250828" y="1447800"/>
            <a:ext cx="8662989" cy="5005389"/>
          </a:xfrm>
        </p:spPr>
        <p:txBody>
          <a:bodyPr/>
          <a:lstStyle/>
          <a:p>
            <a:r>
              <a:rPr lang="en-AU" sz="4800" dirty="0">
                <a:solidFill>
                  <a:schemeClr val="accent1"/>
                </a:solidFill>
                <a:latin typeface="Microsoft YaHei" pitchFamily="34" charset="-122"/>
                <a:ea typeface="Microsoft YaHei" pitchFamily="34" charset="-122"/>
              </a:rPr>
              <a:t>I</a:t>
            </a:r>
            <a:r>
              <a:rPr lang="en-AU" sz="3600" dirty="0">
                <a:solidFill>
                  <a:schemeClr val="accent1">
                    <a:lumMod val="60000"/>
                    <a:lumOff val="40000"/>
                  </a:schemeClr>
                </a:solidFill>
                <a:latin typeface="Microsoft YaHei" pitchFamily="34" charset="-122"/>
                <a:ea typeface="Microsoft YaHei" pitchFamily="34" charset="-122"/>
              </a:rPr>
              <a:t>ntroduction</a:t>
            </a:r>
          </a:p>
          <a:p>
            <a:r>
              <a:rPr lang="en-AU" sz="3600" dirty="0">
                <a:solidFill>
                  <a:schemeClr val="accent1">
                    <a:lumMod val="60000"/>
                    <a:lumOff val="40000"/>
                  </a:schemeClr>
                </a:solidFill>
                <a:latin typeface="Microsoft YaHei" pitchFamily="34" charset="-122"/>
                <a:ea typeface="Microsoft YaHei" pitchFamily="34" charset="-122"/>
              </a:rPr>
              <a:t>Literature review</a:t>
            </a:r>
          </a:p>
          <a:p>
            <a:r>
              <a:rPr lang="en-AU" sz="3600" dirty="0">
                <a:solidFill>
                  <a:schemeClr val="accent1">
                    <a:lumMod val="60000"/>
                    <a:lumOff val="40000"/>
                  </a:schemeClr>
                </a:solidFill>
                <a:latin typeface="Microsoft YaHei" pitchFamily="34" charset="-122"/>
                <a:ea typeface="Microsoft YaHei" pitchFamily="34" charset="-122"/>
              </a:rPr>
              <a:t>Methods and experiments</a:t>
            </a:r>
          </a:p>
          <a:p>
            <a:r>
              <a:rPr lang="en-AU" sz="3600" dirty="0">
                <a:solidFill>
                  <a:schemeClr val="accent1">
                    <a:lumMod val="60000"/>
                    <a:lumOff val="40000"/>
                  </a:schemeClr>
                </a:solidFill>
                <a:latin typeface="Microsoft YaHei" pitchFamily="34" charset="-122"/>
                <a:ea typeface="Microsoft YaHei" pitchFamily="34" charset="-122"/>
              </a:rPr>
              <a:t>Conclusion and future work</a:t>
            </a:r>
          </a:p>
          <a:p>
            <a:endParaRPr lang="en-AU" sz="3600" dirty="0">
              <a:solidFill>
                <a:schemeClr val="accent1">
                  <a:lumMod val="60000"/>
                  <a:lumOff val="40000"/>
                </a:schemeClr>
              </a:solidFill>
              <a:latin typeface="Microsoft YaHei" pitchFamily="34" charset="-122"/>
              <a:ea typeface="Microsoft YaHei" pitchFamily="34" charset="-122"/>
            </a:endParaRPr>
          </a:p>
          <a:p>
            <a:endParaRPr lang="en-AU" sz="2800" dirty="0">
              <a:solidFill>
                <a:schemeClr val="accent1">
                  <a:lumMod val="60000"/>
                  <a:lumOff val="40000"/>
                </a:schemeClr>
              </a:solidFill>
              <a:latin typeface="Microsoft YaHei" pitchFamily="34" charset="-122"/>
              <a:ea typeface="Microsoft YaHei" pitchFamily="34" charset="-122"/>
            </a:endParaRPr>
          </a:p>
        </p:txBody>
      </p:sp>
    </p:spTree>
    <p:extLst>
      <p:ext uri="{BB962C8B-B14F-4D97-AF65-F5344CB8AC3E}">
        <p14:creationId xmlns:p14="http://schemas.microsoft.com/office/powerpoint/2010/main" val="351693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Multiple instance learning (MIL)</a:t>
            </a:r>
          </a:p>
        </p:txBody>
      </p:sp>
      <p:sp>
        <p:nvSpPr>
          <p:cNvPr id="5" name="Oval 4"/>
          <p:cNvSpPr/>
          <p:nvPr/>
        </p:nvSpPr>
        <p:spPr>
          <a:xfrm rot="20527661">
            <a:off x="2496240" y="3067228"/>
            <a:ext cx="1822360" cy="1367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2590800" y="3669421"/>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3012192" y="3933481"/>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93120" y="3307113"/>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3345213"/>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86407" y="3750734"/>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580125">
            <a:off x="2702233" y="4612481"/>
            <a:ext cx="2204739" cy="1220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2979152" y="4861414"/>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3512489" y="4831113"/>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3119616" y="5266351"/>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3519428" y="5306273"/>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88628" y="5196289"/>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215291">
            <a:off x="4519702" y="3043482"/>
            <a:ext cx="1348167" cy="10392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836476" y="3310925"/>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082264" y="3680818"/>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0762" y="3566518"/>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215291">
            <a:off x="4439538" y="4124465"/>
            <a:ext cx="844658" cy="6635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98735" y="43053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916317" y="4423668"/>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20065090">
            <a:off x="5031160" y="4619232"/>
            <a:ext cx="1395649" cy="12282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257324" y="5066335"/>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18471" y="5218735"/>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943124" y="538744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636127" y="481384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572357" y="2895600"/>
            <a:ext cx="2378419" cy="3276600"/>
          </a:xfrm>
          <a:prstGeom prst="line">
            <a:avLst/>
          </a:prstGeom>
          <a:ln w="25400"/>
        </p:spPr>
        <p:style>
          <a:lnRef idx="1">
            <a:schemeClr val="accent3"/>
          </a:lnRef>
          <a:fillRef idx="0">
            <a:schemeClr val="accent3"/>
          </a:fillRef>
          <a:effectRef idx="0">
            <a:schemeClr val="accent3"/>
          </a:effectRef>
          <a:fontRef idx="minor">
            <a:schemeClr val="tx1"/>
          </a:fontRef>
        </p:style>
      </p:cxnSp>
      <p:sp>
        <p:nvSpPr>
          <p:cNvPr id="33" name="TextBox 32"/>
          <p:cNvSpPr txBox="1"/>
          <p:nvPr/>
        </p:nvSpPr>
        <p:spPr>
          <a:xfrm>
            <a:off x="1066800" y="4305300"/>
            <a:ext cx="1664464" cy="369332"/>
          </a:xfrm>
          <a:prstGeom prst="rect">
            <a:avLst/>
          </a:prstGeom>
          <a:noFill/>
        </p:spPr>
        <p:txBody>
          <a:bodyPr wrap="square" rtlCol="0">
            <a:spAutoFit/>
          </a:bodyPr>
          <a:lstStyle/>
          <a:p>
            <a:r>
              <a:rPr lang="en-US" dirty="0">
                <a:solidFill>
                  <a:schemeClr val="accent3"/>
                </a:solidFill>
              </a:rPr>
              <a:t>Positive bags</a:t>
            </a:r>
          </a:p>
        </p:txBody>
      </p:sp>
      <p:sp>
        <p:nvSpPr>
          <p:cNvPr id="34" name="TextBox 33"/>
          <p:cNvSpPr txBox="1"/>
          <p:nvPr/>
        </p:nvSpPr>
        <p:spPr>
          <a:xfrm>
            <a:off x="6146324" y="4140870"/>
            <a:ext cx="1664464" cy="369332"/>
          </a:xfrm>
          <a:prstGeom prst="rect">
            <a:avLst/>
          </a:prstGeom>
          <a:noFill/>
        </p:spPr>
        <p:txBody>
          <a:bodyPr wrap="square" rtlCol="0">
            <a:spAutoFit/>
          </a:bodyPr>
          <a:lstStyle/>
          <a:p>
            <a:r>
              <a:rPr lang="en-US" dirty="0">
                <a:solidFill>
                  <a:schemeClr val="accent3"/>
                </a:solidFill>
              </a:rPr>
              <a:t>Negative bags</a:t>
            </a:r>
          </a:p>
        </p:txBody>
      </p:sp>
      <p:sp>
        <p:nvSpPr>
          <p:cNvPr id="35" name="Isosceles Triangle 34"/>
          <p:cNvSpPr/>
          <p:nvPr/>
        </p:nvSpPr>
        <p:spPr>
          <a:xfrm>
            <a:off x="3078812" y="1981200"/>
            <a:ext cx="280928" cy="2421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447875" y="1948400"/>
            <a:ext cx="1962325" cy="307777"/>
          </a:xfrm>
          <a:prstGeom prst="rect">
            <a:avLst/>
          </a:prstGeom>
          <a:noFill/>
        </p:spPr>
        <p:txBody>
          <a:bodyPr wrap="square" rtlCol="0">
            <a:spAutoFit/>
          </a:bodyPr>
          <a:lstStyle/>
          <a:p>
            <a:r>
              <a:rPr lang="en-US" sz="1400" dirty="0">
                <a:solidFill>
                  <a:schemeClr val="accent3"/>
                </a:solidFill>
              </a:rPr>
              <a:t>Positive instance</a:t>
            </a:r>
          </a:p>
        </p:txBody>
      </p:sp>
      <p:sp>
        <p:nvSpPr>
          <p:cNvPr id="37" name="Rectangle 36"/>
          <p:cNvSpPr/>
          <p:nvPr/>
        </p:nvSpPr>
        <p:spPr>
          <a:xfrm>
            <a:off x="3093040" y="23622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447875" y="2322611"/>
            <a:ext cx="1962325" cy="307777"/>
          </a:xfrm>
          <a:prstGeom prst="rect">
            <a:avLst/>
          </a:prstGeom>
          <a:noFill/>
        </p:spPr>
        <p:txBody>
          <a:bodyPr wrap="square" rtlCol="0">
            <a:spAutoFit/>
          </a:bodyPr>
          <a:lstStyle/>
          <a:p>
            <a:r>
              <a:rPr lang="en-US" sz="1400" dirty="0">
                <a:solidFill>
                  <a:schemeClr val="accent3"/>
                </a:solidFill>
              </a:rPr>
              <a:t>Negative instance</a:t>
            </a:r>
          </a:p>
        </p:txBody>
      </p:sp>
    </p:spTree>
    <p:extLst>
      <p:ext uri="{BB962C8B-B14F-4D97-AF65-F5344CB8AC3E}">
        <p14:creationId xmlns:p14="http://schemas.microsoft.com/office/powerpoint/2010/main" val="2929904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Training classifier</a:t>
            </a:r>
          </a:p>
        </p:txBody>
      </p:sp>
      <p:sp>
        <p:nvSpPr>
          <p:cNvPr id="7" name="Oval 6"/>
          <p:cNvSpPr/>
          <p:nvPr/>
        </p:nvSpPr>
        <p:spPr>
          <a:xfrm>
            <a:off x="2801620" y="2217420"/>
            <a:ext cx="3276600" cy="1137920"/>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2720" y="3728721"/>
            <a:ext cx="858481" cy="83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4127500" y="5003800"/>
            <a:ext cx="635000" cy="406400"/>
          </a:xfrm>
          <a:prstGeom prst="downArrow">
            <a:avLst/>
          </a:prstGeom>
          <a:solidFill>
            <a:srgbClr val="00B0F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16" y="2642871"/>
            <a:ext cx="923924" cy="85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200" y="2841330"/>
            <a:ext cx="860087" cy="824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hape 9"/>
          <p:cNvSpPr/>
          <p:nvPr/>
        </p:nvSpPr>
        <p:spPr>
          <a:xfrm>
            <a:off x="2667000" y="2077720"/>
            <a:ext cx="3556000" cy="2844800"/>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pic>
        <p:nvPicPr>
          <p:cNvPr id="1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1620" y="5410200"/>
            <a:ext cx="881061" cy="85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090" y="5410200"/>
            <a:ext cx="893839" cy="85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296" y="5410198"/>
            <a:ext cx="923924" cy="85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801620" y="5838822"/>
            <a:ext cx="881061" cy="428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01619" y="5850958"/>
            <a:ext cx="881061" cy="400110"/>
          </a:xfrm>
          <a:prstGeom prst="rect">
            <a:avLst/>
          </a:prstGeom>
          <a:noFill/>
        </p:spPr>
        <p:txBody>
          <a:bodyPr wrap="square" rtlCol="0">
            <a:spAutoFit/>
          </a:bodyPr>
          <a:lstStyle/>
          <a:p>
            <a:pPr algn="ctr"/>
            <a:r>
              <a:rPr lang="en-US" sz="1000" dirty="0">
                <a:solidFill>
                  <a:schemeClr val="bg1"/>
                </a:solidFill>
              </a:rPr>
              <a:t>Excitement</a:t>
            </a:r>
          </a:p>
          <a:p>
            <a:pPr algn="ctr"/>
            <a:r>
              <a:rPr lang="en-US" sz="1000" dirty="0">
                <a:solidFill>
                  <a:schemeClr val="bg1"/>
                </a:solidFill>
              </a:rPr>
              <a:t>68%</a:t>
            </a:r>
          </a:p>
        </p:txBody>
      </p:sp>
      <p:sp>
        <p:nvSpPr>
          <p:cNvPr id="23" name="Rectangle 22"/>
          <p:cNvSpPr/>
          <p:nvPr/>
        </p:nvSpPr>
        <p:spPr>
          <a:xfrm>
            <a:off x="3958091" y="5840943"/>
            <a:ext cx="893838" cy="428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98344" y="5865215"/>
            <a:ext cx="813329" cy="400110"/>
          </a:xfrm>
          <a:prstGeom prst="rect">
            <a:avLst/>
          </a:prstGeom>
          <a:noFill/>
        </p:spPr>
        <p:txBody>
          <a:bodyPr wrap="square" rtlCol="0">
            <a:spAutoFit/>
          </a:bodyPr>
          <a:lstStyle/>
          <a:p>
            <a:pPr algn="ctr"/>
            <a:r>
              <a:rPr lang="en-US" sz="1000" dirty="0">
                <a:solidFill>
                  <a:schemeClr val="bg1"/>
                </a:solidFill>
              </a:rPr>
              <a:t>Awe</a:t>
            </a:r>
          </a:p>
          <a:p>
            <a:pPr algn="ctr"/>
            <a:r>
              <a:rPr lang="en-US" sz="1000" dirty="0">
                <a:solidFill>
                  <a:schemeClr val="bg1"/>
                </a:solidFill>
              </a:rPr>
              <a:t>54%</a:t>
            </a:r>
          </a:p>
        </p:txBody>
      </p:sp>
      <p:sp>
        <p:nvSpPr>
          <p:cNvPr id="25" name="Rectangle 24"/>
          <p:cNvSpPr/>
          <p:nvPr/>
        </p:nvSpPr>
        <p:spPr>
          <a:xfrm>
            <a:off x="5154296" y="5838822"/>
            <a:ext cx="923925" cy="426503"/>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154296" y="5848290"/>
            <a:ext cx="923924" cy="400110"/>
          </a:xfrm>
          <a:prstGeom prst="rect">
            <a:avLst/>
          </a:prstGeom>
          <a:noFill/>
        </p:spPr>
        <p:txBody>
          <a:bodyPr wrap="square" rtlCol="0">
            <a:spAutoFit/>
          </a:bodyPr>
          <a:lstStyle/>
          <a:p>
            <a:pPr algn="ctr"/>
            <a:r>
              <a:rPr lang="en-US" sz="1000" dirty="0">
                <a:solidFill>
                  <a:schemeClr val="bg1"/>
                </a:solidFill>
              </a:rPr>
              <a:t>Contentment</a:t>
            </a:r>
          </a:p>
          <a:p>
            <a:pPr algn="ctr"/>
            <a:r>
              <a:rPr lang="en-US" sz="1000" dirty="0">
                <a:solidFill>
                  <a:schemeClr val="bg1"/>
                </a:solidFill>
              </a:rPr>
              <a:t>60%</a:t>
            </a:r>
          </a:p>
        </p:txBody>
      </p:sp>
    </p:spTree>
    <p:extLst>
      <p:ext uri="{BB962C8B-B14F-4D97-AF65-F5344CB8AC3E}">
        <p14:creationId xmlns:p14="http://schemas.microsoft.com/office/powerpoint/2010/main" val="306818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Classification results</a:t>
            </a:r>
          </a:p>
        </p:txBody>
      </p:sp>
      <p:pic>
        <p:nvPicPr>
          <p:cNvPr id="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0166" y="2989428"/>
            <a:ext cx="865213" cy="6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99" y="3404982"/>
            <a:ext cx="865169" cy="6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0779" y="2989428"/>
            <a:ext cx="865212" cy="64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2810" y="2989420"/>
            <a:ext cx="865212" cy="6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2198" y="2989420"/>
            <a:ext cx="865169" cy="6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5696" y="2989428"/>
            <a:ext cx="830204" cy="65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9731" y="2989427"/>
            <a:ext cx="865169" cy="65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00300" y="2989428"/>
            <a:ext cx="865169" cy="65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82402" y="2989428"/>
            <a:ext cx="865169" cy="65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437599" y="2743198"/>
            <a:ext cx="1093768" cy="246221"/>
          </a:xfrm>
          <a:prstGeom prst="rect">
            <a:avLst/>
          </a:prstGeom>
          <a:noFill/>
        </p:spPr>
        <p:txBody>
          <a:bodyPr wrap="square" rtlCol="0">
            <a:spAutoFit/>
          </a:bodyPr>
          <a:lstStyle/>
          <a:p>
            <a:pPr algn="ctr"/>
            <a:r>
              <a:rPr lang="en-AU" sz="1000" b="1" dirty="0"/>
              <a:t>Sample image</a:t>
            </a:r>
          </a:p>
        </p:txBody>
      </p:sp>
      <p:sp>
        <p:nvSpPr>
          <p:cNvPr id="62" name="TextBox 61"/>
          <p:cNvSpPr txBox="1"/>
          <p:nvPr/>
        </p:nvSpPr>
        <p:spPr>
          <a:xfrm>
            <a:off x="1449912" y="2743197"/>
            <a:ext cx="972099" cy="246221"/>
          </a:xfrm>
          <a:prstGeom prst="rect">
            <a:avLst/>
          </a:prstGeom>
          <a:noFill/>
        </p:spPr>
        <p:txBody>
          <a:bodyPr wrap="square" rtlCol="0">
            <a:spAutoFit/>
          </a:bodyPr>
          <a:lstStyle/>
          <a:p>
            <a:pPr algn="ctr"/>
            <a:r>
              <a:rPr lang="en-AU" sz="1000" b="1" dirty="0"/>
              <a:t>Amusement</a:t>
            </a:r>
          </a:p>
        </p:txBody>
      </p:sp>
      <p:sp>
        <p:nvSpPr>
          <p:cNvPr id="63" name="TextBox 62"/>
          <p:cNvSpPr txBox="1"/>
          <p:nvPr/>
        </p:nvSpPr>
        <p:spPr>
          <a:xfrm>
            <a:off x="2390778" y="2743206"/>
            <a:ext cx="865213" cy="246221"/>
          </a:xfrm>
          <a:prstGeom prst="rect">
            <a:avLst/>
          </a:prstGeom>
          <a:noFill/>
        </p:spPr>
        <p:txBody>
          <a:bodyPr wrap="square" rtlCol="0">
            <a:spAutoFit/>
          </a:bodyPr>
          <a:lstStyle/>
          <a:p>
            <a:pPr algn="ctr"/>
            <a:r>
              <a:rPr lang="en-AU" sz="1000" b="1" dirty="0"/>
              <a:t>Anger</a:t>
            </a:r>
          </a:p>
        </p:txBody>
      </p:sp>
      <p:sp>
        <p:nvSpPr>
          <p:cNvPr id="64" name="TextBox 63"/>
          <p:cNvSpPr txBox="1"/>
          <p:nvPr/>
        </p:nvSpPr>
        <p:spPr>
          <a:xfrm>
            <a:off x="3282198" y="2743205"/>
            <a:ext cx="865213" cy="246221"/>
          </a:xfrm>
          <a:prstGeom prst="rect">
            <a:avLst/>
          </a:prstGeom>
          <a:noFill/>
        </p:spPr>
        <p:txBody>
          <a:bodyPr wrap="square" rtlCol="0">
            <a:spAutoFit/>
          </a:bodyPr>
          <a:lstStyle/>
          <a:p>
            <a:pPr algn="ctr"/>
            <a:r>
              <a:rPr lang="en-AU" sz="1000" b="1" dirty="0"/>
              <a:t>Awe</a:t>
            </a:r>
          </a:p>
        </p:txBody>
      </p:sp>
      <p:sp>
        <p:nvSpPr>
          <p:cNvPr id="65" name="TextBox 64"/>
          <p:cNvSpPr txBox="1"/>
          <p:nvPr/>
        </p:nvSpPr>
        <p:spPr>
          <a:xfrm>
            <a:off x="4173550" y="2743204"/>
            <a:ext cx="865213" cy="246221"/>
          </a:xfrm>
          <a:prstGeom prst="rect">
            <a:avLst/>
          </a:prstGeom>
          <a:noFill/>
        </p:spPr>
        <p:txBody>
          <a:bodyPr wrap="square" rtlCol="0">
            <a:spAutoFit/>
          </a:bodyPr>
          <a:lstStyle/>
          <a:p>
            <a:pPr algn="ctr"/>
            <a:r>
              <a:rPr lang="en-AU" sz="1000" b="1" dirty="0"/>
              <a:t>Disgust</a:t>
            </a:r>
          </a:p>
        </p:txBody>
      </p:sp>
      <p:sp>
        <p:nvSpPr>
          <p:cNvPr id="66" name="TextBox 65"/>
          <p:cNvSpPr txBox="1"/>
          <p:nvPr/>
        </p:nvSpPr>
        <p:spPr>
          <a:xfrm>
            <a:off x="4975498" y="2743204"/>
            <a:ext cx="990599" cy="246221"/>
          </a:xfrm>
          <a:prstGeom prst="rect">
            <a:avLst/>
          </a:prstGeom>
          <a:noFill/>
        </p:spPr>
        <p:txBody>
          <a:bodyPr wrap="square" rtlCol="0">
            <a:spAutoFit/>
          </a:bodyPr>
          <a:lstStyle/>
          <a:p>
            <a:pPr algn="ctr"/>
            <a:r>
              <a:rPr lang="en-AU" sz="1000" b="1" dirty="0"/>
              <a:t>Contentment</a:t>
            </a:r>
          </a:p>
        </p:txBody>
      </p:sp>
      <p:sp>
        <p:nvSpPr>
          <p:cNvPr id="67" name="TextBox 66"/>
          <p:cNvSpPr txBox="1"/>
          <p:nvPr/>
        </p:nvSpPr>
        <p:spPr>
          <a:xfrm>
            <a:off x="5909687" y="2743200"/>
            <a:ext cx="865213" cy="246221"/>
          </a:xfrm>
          <a:prstGeom prst="rect">
            <a:avLst/>
          </a:prstGeom>
          <a:noFill/>
        </p:spPr>
        <p:txBody>
          <a:bodyPr wrap="square" rtlCol="0">
            <a:spAutoFit/>
          </a:bodyPr>
          <a:lstStyle/>
          <a:p>
            <a:pPr algn="ctr"/>
            <a:r>
              <a:rPr lang="en-AU" sz="1000" b="1" dirty="0"/>
              <a:t>Excitement</a:t>
            </a:r>
          </a:p>
        </p:txBody>
      </p:sp>
      <p:sp>
        <p:nvSpPr>
          <p:cNvPr id="68" name="TextBox 67"/>
          <p:cNvSpPr txBox="1"/>
          <p:nvPr/>
        </p:nvSpPr>
        <p:spPr>
          <a:xfrm>
            <a:off x="6800256" y="2743199"/>
            <a:ext cx="865213" cy="246221"/>
          </a:xfrm>
          <a:prstGeom prst="rect">
            <a:avLst/>
          </a:prstGeom>
          <a:noFill/>
        </p:spPr>
        <p:txBody>
          <a:bodyPr wrap="square" rtlCol="0">
            <a:spAutoFit/>
          </a:bodyPr>
          <a:lstStyle/>
          <a:p>
            <a:pPr algn="ctr"/>
            <a:r>
              <a:rPr lang="en-AU" sz="1000" b="1" dirty="0"/>
              <a:t>Fear</a:t>
            </a:r>
          </a:p>
        </p:txBody>
      </p:sp>
      <p:sp>
        <p:nvSpPr>
          <p:cNvPr id="69" name="TextBox 68"/>
          <p:cNvSpPr txBox="1"/>
          <p:nvPr/>
        </p:nvSpPr>
        <p:spPr>
          <a:xfrm>
            <a:off x="7682358" y="2743207"/>
            <a:ext cx="865213" cy="246221"/>
          </a:xfrm>
          <a:prstGeom prst="rect">
            <a:avLst/>
          </a:prstGeom>
          <a:noFill/>
        </p:spPr>
        <p:txBody>
          <a:bodyPr wrap="square" rtlCol="0">
            <a:spAutoFit/>
          </a:bodyPr>
          <a:lstStyle/>
          <a:p>
            <a:pPr algn="ctr"/>
            <a:r>
              <a:rPr lang="en-AU" sz="1000" b="1" dirty="0"/>
              <a:t>Sad</a:t>
            </a:r>
          </a:p>
        </p:txBody>
      </p:sp>
      <p:sp>
        <p:nvSpPr>
          <p:cNvPr id="70" name="TextBox 69"/>
          <p:cNvSpPr txBox="1"/>
          <p:nvPr/>
        </p:nvSpPr>
        <p:spPr>
          <a:xfrm>
            <a:off x="1130691" y="3158761"/>
            <a:ext cx="347287" cy="246221"/>
          </a:xfrm>
          <a:prstGeom prst="rect">
            <a:avLst/>
          </a:prstGeom>
          <a:noFill/>
        </p:spPr>
        <p:txBody>
          <a:bodyPr wrap="square" rtlCol="0">
            <a:spAutoFit/>
          </a:bodyPr>
          <a:lstStyle/>
          <a:p>
            <a:r>
              <a:rPr lang="en-AU" sz="1000" dirty="0"/>
              <a:t>(a)</a:t>
            </a:r>
          </a:p>
        </p:txBody>
      </p:sp>
      <p:pic>
        <p:nvPicPr>
          <p:cNvPr id="71"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00210" y="3729119"/>
            <a:ext cx="865169" cy="66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1130691" y="4061844"/>
            <a:ext cx="341095" cy="246221"/>
          </a:xfrm>
          <a:prstGeom prst="rect">
            <a:avLst/>
          </a:prstGeom>
          <a:noFill/>
        </p:spPr>
        <p:txBody>
          <a:bodyPr wrap="square" rtlCol="0">
            <a:spAutoFit/>
          </a:bodyPr>
          <a:lstStyle/>
          <a:p>
            <a:r>
              <a:rPr lang="en-AU" sz="1000" dirty="0"/>
              <a:t>(b)</a:t>
            </a:r>
          </a:p>
        </p:txBody>
      </p:sp>
      <p:pic>
        <p:nvPicPr>
          <p:cNvPr id="73"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90822" y="3729119"/>
            <a:ext cx="865169" cy="66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82198" y="3728968"/>
            <a:ext cx="865168" cy="66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73550" y="3728968"/>
            <a:ext cx="865213" cy="66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55697" y="3729119"/>
            <a:ext cx="830204" cy="66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82402" y="3729165"/>
            <a:ext cx="865213" cy="66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00300" y="3729165"/>
            <a:ext cx="865212" cy="66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0"/>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10514" y="3728968"/>
            <a:ext cx="865169" cy="66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1" descr="C:\Users\11910611\Desktop\NUSEF\r-134_0030.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51898" y="4990873"/>
            <a:ext cx="865169" cy="66555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800344" y="4589661"/>
            <a:ext cx="865125"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82196" y="4592242"/>
            <a:ext cx="865170"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10514" y="4592244"/>
            <a:ext cx="864342"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82446" y="4592244"/>
            <a:ext cx="865169"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174380" y="4592241"/>
            <a:ext cx="863642"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503378" y="4592244"/>
            <a:ext cx="865169"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8"/>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390778" y="4592243"/>
            <a:ext cx="865168"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9"/>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055697" y="4589662"/>
            <a:ext cx="835792" cy="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30"/>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500165" y="5377850"/>
            <a:ext cx="865213" cy="6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TextBox 89"/>
          <p:cNvSpPr txBox="1"/>
          <p:nvPr/>
        </p:nvSpPr>
        <p:spPr>
          <a:xfrm>
            <a:off x="1085301" y="4724399"/>
            <a:ext cx="381000" cy="246221"/>
          </a:xfrm>
          <a:prstGeom prst="rect">
            <a:avLst/>
          </a:prstGeom>
          <a:noFill/>
        </p:spPr>
        <p:txBody>
          <a:bodyPr wrap="square" rtlCol="0">
            <a:spAutoFit/>
          </a:bodyPr>
          <a:lstStyle/>
          <a:p>
            <a:r>
              <a:rPr lang="en-AU" sz="1000" dirty="0"/>
              <a:t>(a)</a:t>
            </a:r>
          </a:p>
        </p:txBody>
      </p:sp>
      <p:sp>
        <p:nvSpPr>
          <p:cNvPr id="91" name="TextBox 90"/>
          <p:cNvSpPr txBox="1"/>
          <p:nvPr/>
        </p:nvSpPr>
        <p:spPr>
          <a:xfrm>
            <a:off x="1085301" y="5627482"/>
            <a:ext cx="374807" cy="246221"/>
          </a:xfrm>
          <a:prstGeom prst="rect">
            <a:avLst/>
          </a:prstGeom>
          <a:noFill/>
        </p:spPr>
        <p:txBody>
          <a:bodyPr wrap="square" rtlCol="0">
            <a:spAutoFit/>
          </a:bodyPr>
          <a:lstStyle/>
          <a:p>
            <a:r>
              <a:rPr lang="en-AU" sz="1000" dirty="0"/>
              <a:t>(b)</a:t>
            </a:r>
          </a:p>
        </p:txBody>
      </p:sp>
      <p:pic>
        <p:nvPicPr>
          <p:cNvPr id="92" name="Picture 3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281346" y="5377848"/>
            <a:ext cx="862000" cy="6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3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172810" y="5377848"/>
            <a:ext cx="863607" cy="64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3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09687" y="5377847"/>
            <a:ext cx="865996" cy="64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34"/>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055697" y="5377848"/>
            <a:ext cx="830203" cy="64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35"/>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390822" y="5377850"/>
            <a:ext cx="865170" cy="6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36"/>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00256" y="5369381"/>
            <a:ext cx="865168" cy="65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37"/>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82446" y="5369382"/>
            <a:ext cx="865213" cy="65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TextBox 99"/>
          <p:cNvSpPr txBox="1"/>
          <p:nvPr/>
        </p:nvSpPr>
        <p:spPr>
          <a:xfrm>
            <a:off x="1686478" y="1998077"/>
            <a:ext cx="5113866" cy="338554"/>
          </a:xfrm>
          <a:prstGeom prst="rect">
            <a:avLst/>
          </a:prstGeom>
          <a:noFill/>
        </p:spPr>
        <p:txBody>
          <a:bodyPr wrap="square" rtlCol="0">
            <a:spAutoFit/>
          </a:bodyPr>
          <a:lstStyle/>
          <a:p>
            <a:pPr algn="ctr"/>
            <a:r>
              <a:rPr lang="en-US" sz="1600" dirty="0">
                <a:solidFill>
                  <a:srgbClr val="00B0F0"/>
                </a:solidFill>
              </a:rPr>
              <a:t>(a): SLIC (b): Pyramid segmentation </a:t>
            </a:r>
          </a:p>
        </p:txBody>
      </p:sp>
    </p:spTree>
    <p:extLst>
      <p:ext uri="{BB962C8B-B14F-4D97-AF65-F5344CB8AC3E}">
        <p14:creationId xmlns:p14="http://schemas.microsoft.com/office/powerpoint/2010/main" val="814549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Result of image emotion classification</a:t>
            </a:r>
          </a:p>
        </p:txBody>
      </p:sp>
      <p:grpSp>
        <p:nvGrpSpPr>
          <p:cNvPr id="9" name="Group 8"/>
          <p:cNvGrpSpPr/>
          <p:nvPr/>
        </p:nvGrpSpPr>
        <p:grpSpPr>
          <a:xfrm>
            <a:off x="522817" y="1943629"/>
            <a:ext cx="3363383" cy="2217738"/>
            <a:chOff x="522817" y="1943629"/>
            <a:chExt cx="3363383" cy="2217738"/>
          </a:xfrm>
        </p:grpSpPr>
        <p:pic>
          <p:nvPicPr>
            <p:cNvPr id="19458" name="Picture 2" descr="C:\Users\11910611\Desktop\IEEEtrans\figures\I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43629"/>
              <a:ext cx="3352800" cy="22177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2817" y="3915146"/>
              <a:ext cx="495300" cy="228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2817" y="3915146"/>
              <a:ext cx="838200" cy="246221"/>
            </a:xfrm>
            <a:prstGeom prst="rect">
              <a:avLst/>
            </a:prstGeom>
            <a:noFill/>
          </p:spPr>
          <p:txBody>
            <a:bodyPr wrap="square" rtlCol="0">
              <a:spAutoFit/>
            </a:bodyPr>
            <a:lstStyle/>
            <a:p>
              <a:r>
                <a:rPr lang="en-US" sz="1000" dirty="0">
                  <a:solidFill>
                    <a:schemeClr val="bg1"/>
                  </a:solidFill>
                  <a:latin typeface="Microsoft YaHei" pitchFamily="34" charset="-122"/>
                  <a:ea typeface="Microsoft YaHei" pitchFamily="34" charset="-122"/>
                </a:rPr>
                <a:t>IAPS</a:t>
              </a:r>
            </a:p>
          </p:txBody>
        </p:sp>
      </p:grpSp>
      <p:grpSp>
        <p:nvGrpSpPr>
          <p:cNvPr id="12" name="Group 11"/>
          <p:cNvGrpSpPr/>
          <p:nvPr/>
        </p:nvGrpSpPr>
        <p:grpSpPr>
          <a:xfrm>
            <a:off x="4572000" y="1943629"/>
            <a:ext cx="3358789" cy="2217738"/>
            <a:chOff x="4572000" y="1943629"/>
            <a:chExt cx="3358789" cy="2217738"/>
          </a:xfrm>
        </p:grpSpPr>
        <p:pic>
          <p:nvPicPr>
            <p:cNvPr id="19459" name="Picture 3" descr="C:\Users\11910611\Desktop\IEEEtrans\figures\art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43629"/>
              <a:ext cx="3358789" cy="22177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631267" y="3915146"/>
              <a:ext cx="762000" cy="228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31266" y="3915146"/>
              <a:ext cx="846667" cy="246221"/>
            </a:xfrm>
            <a:prstGeom prst="rect">
              <a:avLst/>
            </a:prstGeom>
            <a:noFill/>
          </p:spPr>
          <p:txBody>
            <a:bodyPr wrap="square" rtlCol="0">
              <a:spAutoFit/>
            </a:bodyPr>
            <a:lstStyle/>
            <a:p>
              <a:r>
                <a:rPr lang="en-US" sz="1000" dirty="0">
                  <a:solidFill>
                    <a:schemeClr val="bg1"/>
                  </a:solidFill>
                  <a:latin typeface="Microsoft YaHei" pitchFamily="34" charset="-122"/>
                  <a:ea typeface="Microsoft YaHei" pitchFamily="34" charset="-122"/>
                </a:rPr>
                <a:t>Art photo</a:t>
              </a:r>
            </a:p>
          </p:txBody>
        </p:sp>
      </p:grpSp>
      <p:grpSp>
        <p:nvGrpSpPr>
          <p:cNvPr id="15" name="Group 14"/>
          <p:cNvGrpSpPr/>
          <p:nvPr/>
        </p:nvGrpSpPr>
        <p:grpSpPr>
          <a:xfrm>
            <a:off x="594783" y="4309532"/>
            <a:ext cx="3222304" cy="2129853"/>
            <a:chOff x="594783" y="4309532"/>
            <a:chExt cx="3222304" cy="2129853"/>
          </a:xfrm>
        </p:grpSpPr>
        <p:pic>
          <p:nvPicPr>
            <p:cNvPr id="19460" name="Picture 4" descr="C:\Users\11910611\Desktop\IEEEtrans\figures\abstrac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12" y="4309532"/>
              <a:ext cx="3214575" cy="21263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94784" y="6193164"/>
              <a:ext cx="762000" cy="228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783" y="6193164"/>
              <a:ext cx="846667" cy="246221"/>
            </a:xfrm>
            <a:prstGeom prst="rect">
              <a:avLst/>
            </a:prstGeom>
            <a:noFill/>
          </p:spPr>
          <p:txBody>
            <a:bodyPr wrap="square" rtlCol="0">
              <a:spAutoFit/>
            </a:bodyPr>
            <a:lstStyle/>
            <a:p>
              <a:r>
                <a:rPr lang="en-US" sz="1000" dirty="0">
                  <a:solidFill>
                    <a:schemeClr val="bg1"/>
                  </a:solidFill>
                  <a:latin typeface="Microsoft YaHei" pitchFamily="34" charset="-122"/>
                  <a:ea typeface="Microsoft YaHei" pitchFamily="34" charset="-122"/>
                </a:rPr>
                <a:t>Abstract</a:t>
              </a:r>
            </a:p>
          </p:txBody>
        </p:sp>
      </p:grpSp>
      <p:sp>
        <p:nvSpPr>
          <p:cNvPr id="8" name="Up Arrow 7"/>
          <p:cNvSpPr/>
          <p:nvPr/>
        </p:nvSpPr>
        <p:spPr>
          <a:xfrm>
            <a:off x="1143000" y="2438400"/>
            <a:ext cx="844550" cy="1143000"/>
          </a:xfrm>
          <a:prstGeom prst="upArrow">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301750" y="2667000"/>
            <a:ext cx="533400" cy="276999"/>
          </a:xfrm>
          <a:prstGeom prst="rect">
            <a:avLst/>
          </a:prstGeom>
          <a:noFill/>
        </p:spPr>
        <p:txBody>
          <a:bodyPr wrap="square" rtlCol="0">
            <a:spAutoFit/>
          </a:bodyPr>
          <a:lstStyle/>
          <a:p>
            <a:r>
              <a:rPr lang="en-US" sz="1200" dirty="0">
                <a:solidFill>
                  <a:schemeClr val="bg1"/>
                </a:solidFill>
              </a:rPr>
              <a:t>4.9%</a:t>
            </a:r>
          </a:p>
        </p:txBody>
      </p:sp>
      <p:sp>
        <p:nvSpPr>
          <p:cNvPr id="22" name="Up Arrow 21"/>
          <p:cNvSpPr/>
          <p:nvPr/>
        </p:nvSpPr>
        <p:spPr>
          <a:xfrm>
            <a:off x="5257800" y="2438400"/>
            <a:ext cx="844550" cy="1143000"/>
          </a:xfrm>
          <a:prstGeom prst="upArrow">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416550" y="2667000"/>
            <a:ext cx="533400" cy="276999"/>
          </a:xfrm>
          <a:prstGeom prst="rect">
            <a:avLst/>
          </a:prstGeom>
          <a:noFill/>
        </p:spPr>
        <p:txBody>
          <a:bodyPr wrap="square" rtlCol="0">
            <a:spAutoFit/>
          </a:bodyPr>
          <a:lstStyle/>
          <a:p>
            <a:r>
              <a:rPr lang="en-US" sz="1200" dirty="0">
                <a:solidFill>
                  <a:schemeClr val="bg1"/>
                </a:solidFill>
              </a:rPr>
              <a:t>3.6%</a:t>
            </a:r>
          </a:p>
        </p:txBody>
      </p:sp>
      <p:sp>
        <p:nvSpPr>
          <p:cNvPr id="24" name="Up Arrow 23"/>
          <p:cNvSpPr/>
          <p:nvPr/>
        </p:nvSpPr>
        <p:spPr>
          <a:xfrm>
            <a:off x="1219200" y="4724400"/>
            <a:ext cx="844550" cy="1143000"/>
          </a:xfrm>
          <a:prstGeom prst="upArrow">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377950" y="4953000"/>
            <a:ext cx="533400" cy="276999"/>
          </a:xfrm>
          <a:prstGeom prst="rect">
            <a:avLst/>
          </a:prstGeom>
          <a:noFill/>
        </p:spPr>
        <p:txBody>
          <a:bodyPr wrap="square" rtlCol="0">
            <a:spAutoFit/>
          </a:bodyPr>
          <a:lstStyle/>
          <a:p>
            <a:r>
              <a:rPr lang="en-US" sz="1200" dirty="0">
                <a:solidFill>
                  <a:schemeClr val="bg1"/>
                </a:solidFill>
              </a:rPr>
              <a:t>1.5%</a:t>
            </a:r>
          </a:p>
        </p:txBody>
      </p:sp>
      <p:sp>
        <p:nvSpPr>
          <p:cNvPr id="26" name="Up Arrow 25"/>
          <p:cNvSpPr/>
          <p:nvPr/>
        </p:nvSpPr>
        <p:spPr>
          <a:xfrm>
            <a:off x="2508250" y="2438400"/>
            <a:ext cx="844550" cy="1143000"/>
          </a:xfrm>
          <a:prstGeom prst="upArrow">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63825" y="2667000"/>
            <a:ext cx="533400" cy="276999"/>
          </a:xfrm>
          <a:prstGeom prst="rect">
            <a:avLst/>
          </a:prstGeom>
          <a:noFill/>
        </p:spPr>
        <p:txBody>
          <a:bodyPr wrap="square" rtlCol="0">
            <a:spAutoFit/>
          </a:bodyPr>
          <a:lstStyle/>
          <a:p>
            <a:r>
              <a:rPr lang="en-US" sz="1200" dirty="0">
                <a:solidFill>
                  <a:schemeClr val="bg1"/>
                </a:solidFill>
              </a:rPr>
              <a:t>6.7%</a:t>
            </a:r>
          </a:p>
        </p:txBody>
      </p:sp>
      <p:sp>
        <p:nvSpPr>
          <p:cNvPr id="28" name="Up Arrow 27"/>
          <p:cNvSpPr/>
          <p:nvPr/>
        </p:nvSpPr>
        <p:spPr>
          <a:xfrm>
            <a:off x="6553200" y="2438400"/>
            <a:ext cx="844550" cy="1143000"/>
          </a:xfrm>
          <a:prstGeom prst="upArrow">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08775" y="2667000"/>
            <a:ext cx="533400" cy="276999"/>
          </a:xfrm>
          <a:prstGeom prst="rect">
            <a:avLst/>
          </a:prstGeom>
          <a:noFill/>
        </p:spPr>
        <p:txBody>
          <a:bodyPr wrap="square" rtlCol="0">
            <a:spAutoFit/>
          </a:bodyPr>
          <a:lstStyle/>
          <a:p>
            <a:r>
              <a:rPr lang="en-US" sz="1200" dirty="0">
                <a:solidFill>
                  <a:schemeClr val="bg1"/>
                </a:solidFill>
              </a:rPr>
              <a:t>5.2%</a:t>
            </a:r>
          </a:p>
        </p:txBody>
      </p:sp>
      <p:sp>
        <p:nvSpPr>
          <p:cNvPr id="31" name="Up Arrow 30"/>
          <p:cNvSpPr/>
          <p:nvPr/>
        </p:nvSpPr>
        <p:spPr>
          <a:xfrm>
            <a:off x="2524126" y="4724400"/>
            <a:ext cx="844550" cy="1143000"/>
          </a:xfrm>
          <a:prstGeom prst="upArrow">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679701" y="4953000"/>
            <a:ext cx="533400" cy="276999"/>
          </a:xfrm>
          <a:prstGeom prst="rect">
            <a:avLst/>
          </a:prstGeom>
          <a:noFill/>
        </p:spPr>
        <p:txBody>
          <a:bodyPr wrap="square" rtlCol="0">
            <a:spAutoFit/>
          </a:bodyPr>
          <a:lstStyle/>
          <a:p>
            <a:r>
              <a:rPr lang="en-US" sz="1200" dirty="0">
                <a:solidFill>
                  <a:schemeClr val="bg1"/>
                </a:solidFill>
              </a:rPr>
              <a:t>2.7%</a:t>
            </a:r>
          </a:p>
        </p:txBody>
      </p:sp>
      <p:sp>
        <p:nvSpPr>
          <p:cNvPr id="33" name="Up Arrow 32"/>
          <p:cNvSpPr/>
          <p:nvPr/>
        </p:nvSpPr>
        <p:spPr>
          <a:xfrm>
            <a:off x="4991977" y="4419600"/>
            <a:ext cx="1266825" cy="1668074"/>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244389" y="4846766"/>
            <a:ext cx="762000" cy="461665"/>
          </a:xfrm>
          <a:prstGeom prst="rect">
            <a:avLst/>
          </a:prstGeom>
          <a:noFill/>
        </p:spPr>
        <p:txBody>
          <a:bodyPr wrap="square" rtlCol="0">
            <a:spAutoFit/>
          </a:bodyPr>
          <a:lstStyle/>
          <a:p>
            <a:pPr algn="ctr"/>
            <a:r>
              <a:rPr lang="en-US" sz="1200" dirty="0">
                <a:solidFill>
                  <a:schemeClr val="bg1"/>
                </a:solidFill>
              </a:rPr>
              <a:t>Overall</a:t>
            </a:r>
          </a:p>
          <a:p>
            <a:pPr algn="ctr"/>
            <a:r>
              <a:rPr lang="en-US" sz="1200" dirty="0">
                <a:solidFill>
                  <a:schemeClr val="bg1"/>
                </a:solidFill>
              </a:rPr>
              <a:t>3.4%</a:t>
            </a:r>
          </a:p>
        </p:txBody>
      </p:sp>
      <p:sp>
        <p:nvSpPr>
          <p:cNvPr id="35" name="Up Arrow 34"/>
          <p:cNvSpPr/>
          <p:nvPr/>
        </p:nvSpPr>
        <p:spPr>
          <a:xfrm>
            <a:off x="6553200" y="4419600"/>
            <a:ext cx="1266825" cy="1668074"/>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805612" y="4846766"/>
            <a:ext cx="762000" cy="461665"/>
          </a:xfrm>
          <a:prstGeom prst="rect">
            <a:avLst/>
          </a:prstGeom>
          <a:noFill/>
        </p:spPr>
        <p:txBody>
          <a:bodyPr wrap="square" rtlCol="0">
            <a:spAutoFit/>
          </a:bodyPr>
          <a:lstStyle/>
          <a:p>
            <a:pPr algn="ctr"/>
            <a:r>
              <a:rPr lang="en-US" sz="1200" dirty="0">
                <a:solidFill>
                  <a:schemeClr val="bg1"/>
                </a:solidFill>
              </a:rPr>
              <a:t>Overall</a:t>
            </a:r>
          </a:p>
          <a:p>
            <a:pPr algn="ctr"/>
            <a:r>
              <a:rPr lang="en-US" sz="1200" dirty="0">
                <a:solidFill>
                  <a:schemeClr val="bg1"/>
                </a:solidFill>
              </a:rPr>
              <a:t>5.1%</a:t>
            </a:r>
          </a:p>
        </p:txBody>
      </p:sp>
    </p:spTree>
    <p:extLst>
      <p:ext uri="{BB962C8B-B14F-4D97-AF65-F5344CB8AC3E}">
        <p14:creationId xmlns:p14="http://schemas.microsoft.com/office/powerpoint/2010/main" val="361198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anim calcmode="lin" valueType="num">
                                      <p:cBhvr>
                                        <p:cTn id="41" dur="1000" fill="hold"/>
                                        <p:tgtEl>
                                          <p:spTgt spid="22"/>
                                        </p:tgtEl>
                                        <p:attrNameLst>
                                          <p:attrName>ppt_x</p:attrName>
                                        </p:attrNameLst>
                                      </p:cBhvr>
                                      <p:tavLst>
                                        <p:tav tm="0">
                                          <p:val>
                                            <p:strVal val="#ppt_x"/>
                                          </p:val>
                                        </p:tav>
                                        <p:tav tm="100000">
                                          <p:val>
                                            <p:strVal val="#ppt_x"/>
                                          </p:val>
                                        </p:tav>
                                      </p:tavLst>
                                    </p:anim>
                                    <p:anim calcmode="lin" valueType="num">
                                      <p:cBhvr>
                                        <p:cTn id="42" dur="1000" fill="hold"/>
                                        <p:tgtEl>
                                          <p:spTgt spid="2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0"/>
                                        <p:tgtEl>
                                          <p:spTgt spid="27"/>
                                        </p:tgtEl>
                                      </p:cBhvr>
                                    </p:animEffect>
                                    <p:anim calcmode="lin" valueType="num">
                                      <p:cBhvr>
                                        <p:cTn id="70" dur="1000" fill="hold"/>
                                        <p:tgtEl>
                                          <p:spTgt spid="27"/>
                                        </p:tgtEl>
                                        <p:attrNameLst>
                                          <p:attrName>ppt_x</p:attrName>
                                        </p:attrNameLst>
                                      </p:cBhvr>
                                      <p:tavLst>
                                        <p:tav tm="0">
                                          <p:val>
                                            <p:strVal val="#ppt_x"/>
                                          </p:val>
                                        </p:tav>
                                        <p:tav tm="100000">
                                          <p:val>
                                            <p:strVal val="#ppt_x"/>
                                          </p:val>
                                        </p:tav>
                                      </p:tavLst>
                                    </p:anim>
                                    <p:anim calcmode="lin" valueType="num">
                                      <p:cBhvr>
                                        <p:cTn id="7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1000"/>
                                        <p:tgtEl>
                                          <p:spTgt spid="29"/>
                                        </p:tgtEl>
                                      </p:cBhvr>
                                    </p:animEffect>
                                    <p:anim calcmode="lin" valueType="num">
                                      <p:cBhvr>
                                        <p:cTn id="82" dur="1000" fill="hold"/>
                                        <p:tgtEl>
                                          <p:spTgt spid="29"/>
                                        </p:tgtEl>
                                        <p:attrNameLst>
                                          <p:attrName>ppt_x</p:attrName>
                                        </p:attrNameLst>
                                      </p:cBhvr>
                                      <p:tavLst>
                                        <p:tav tm="0">
                                          <p:val>
                                            <p:strVal val="#ppt_x"/>
                                          </p:val>
                                        </p:tav>
                                        <p:tav tm="100000">
                                          <p:val>
                                            <p:strVal val="#ppt_x"/>
                                          </p:val>
                                        </p:tav>
                                      </p:tavLst>
                                    </p:anim>
                                    <p:anim calcmode="lin" valueType="num">
                                      <p:cBhvr>
                                        <p:cTn id="8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1000"/>
                                        <p:tgtEl>
                                          <p:spTgt spid="31"/>
                                        </p:tgtEl>
                                      </p:cBhvr>
                                    </p:animEffect>
                                    <p:anim calcmode="lin" valueType="num">
                                      <p:cBhvr>
                                        <p:cTn id="89" dur="1000" fill="hold"/>
                                        <p:tgtEl>
                                          <p:spTgt spid="31"/>
                                        </p:tgtEl>
                                        <p:attrNameLst>
                                          <p:attrName>ppt_x</p:attrName>
                                        </p:attrNameLst>
                                      </p:cBhvr>
                                      <p:tavLst>
                                        <p:tav tm="0">
                                          <p:val>
                                            <p:strVal val="#ppt_x"/>
                                          </p:val>
                                        </p:tav>
                                        <p:tav tm="100000">
                                          <p:val>
                                            <p:strVal val="#ppt_x"/>
                                          </p:val>
                                        </p:tav>
                                      </p:tavLst>
                                    </p:anim>
                                    <p:anim calcmode="lin" valueType="num">
                                      <p:cBhvr>
                                        <p:cTn id="90" dur="1000" fill="hold"/>
                                        <p:tgtEl>
                                          <p:spTgt spid="3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1000"/>
                                        <p:tgtEl>
                                          <p:spTgt spid="32"/>
                                        </p:tgtEl>
                                      </p:cBhvr>
                                    </p:animEffect>
                                    <p:anim calcmode="lin" valueType="num">
                                      <p:cBhvr>
                                        <p:cTn id="94" dur="1000" fill="hold"/>
                                        <p:tgtEl>
                                          <p:spTgt spid="32"/>
                                        </p:tgtEl>
                                        <p:attrNameLst>
                                          <p:attrName>ppt_x</p:attrName>
                                        </p:attrNameLst>
                                      </p:cBhvr>
                                      <p:tavLst>
                                        <p:tav tm="0">
                                          <p:val>
                                            <p:strVal val="#ppt_x"/>
                                          </p:val>
                                        </p:tav>
                                        <p:tav tm="100000">
                                          <p:val>
                                            <p:strVal val="#ppt_x"/>
                                          </p:val>
                                        </p:tav>
                                      </p:tavLst>
                                    </p:anim>
                                    <p:anim calcmode="lin" valueType="num">
                                      <p:cBhvr>
                                        <p:cTn id="9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1000"/>
                                        <p:tgtEl>
                                          <p:spTgt spid="33"/>
                                        </p:tgtEl>
                                      </p:cBhvr>
                                    </p:animEffect>
                                    <p:anim calcmode="lin" valueType="num">
                                      <p:cBhvr>
                                        <p:cTn id="101" dur="1000" fill="hold"/>
                                        <p:tgtEl>
                                          <p:spTgt spid="33"/>
                                        </p:tgtEl>
                                        <p:attrNameLst>
                                          <p:attrName>ppt_x</p:attrName>
                                        </p:attrNameLst>
                                      </p:cBhvr>
                                      <p:tavLst>
                                        <p:tav tm="0">
                                          <p:val>
                                            <p:strVal val="#ppt_x"/>
                                          </p:val>
                                        </p:tav>
                                        <p:tav tm="100000">
                                          <p:val>
                                            <p:strVal val="#ppt_x"/>
                                          </p:val>
                                        </p:tav>
                                      </p:tavLst>
                                    </p:anim>
                                    <p:anim calcmode="lin" valueType="num">
                                      <p:cBhvr>
                                        <p:cTn id="102" dur="1000" fill="hold"/>
                                        <p:tgtEl>
                                          <p:spTgt spid="3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1000"/>
                                        <p:tgtEl>
                                          <p:spTgt spid="34"/>
                                        </p:tgtEl>
                                      </p:cBhvr>
                                    </p:animEffect>
                                    <p:anim calcmode="lin" valueType="num">
                                      <p:cBhvr>
                                        <p:cTn id="106" dur="1000" fill="hold"/>
                                        <p:tgtEl>
                                          <p:spTgt spid="34"/>
                                        </p:tgtEl>
                                        <p:attrNameLst>
                                          <p:attrName>ppt_x</p:attrName>
                                        </p:attrNameLst>
                                      </p:cBhvr>
                                      <p:tavLst>
                                        <p:tav tm="0">
                                          <p:val>
                                            <p:strVal val="#ppt_x"/>
                                          </p:val>
                                        </p:tav>
                                        <p:tav tm="100000">
                                          <p:val>
                                            <p:strVal val="#ppt_x"/>
                                          </p:val>
                                        </p:tav>
                                      </p:tavLst>
                                    </p:anim>
                                    <p:anim calcmode="lin" valueType="num">
                                      <p:cBhvr>
                                        <p:cTn id="10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1000"/>
                                        <p:tgtEl>
                                          <p:spTgt spid="35"/>
                                        </p:tgtEl>
                                      </p:cBhvr>
                                    </p:animEffect>
                                    <p:anim calcmode="lin" valueType="num">
                                      <p:cBhvr>
                                        <p:cTn id="113" dur="1000" fill="hold"/>
                                        <p:tgtEl>
                                          <p:spTgt spid="35"/>
                                        </p:tgtEl>
                                        <p:attrNameLst>
                                          <p:attrName>ppt_x</p:attrName>
                                        </p:attrNameLst>
                                      </p:cBhvr>
                                      <p:tavLst>
                                        <p:tav tm="0">
                                          <p:val>
                                            <p:strVal val="#ppt_x"/>
                                          </p:val>
                                        </p:tav>
                                        <p:tav tm="100000">
                                          <p:val>
                                            <p:strVal val="#ppt_x"/>
                                          </p:val>
                                        </p:tav>
                                      </p:tavLst>
                                    </p:anim>
                                    <p:anim calcmode="lin" valueType="num">
                                      <p:cBhvr>
                                        <p:cTn id="114" dur="1000" fill="hold"/>
                                        <p:tgtEl>
                                          <p:spTgt spid="3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1000"/>
                                        <p:tgtEl>
                                          <p:spTgt spid="36"/>
                                        </p:tgtEl>
                                      </p:cBhvr>
                                    </p:animEffect>
                                    <p:anim calcmode="lin" valueType="num">
                                      <p:cBhvr>
                                        <p:cTn id="118" dur="1000" fill="hold"/>
                                        <p:tgtEl>
                                          <p:spTgt spid="36"/>
                                        </p:tgtEl>
                                        <p:attrNameLst>
                                          <p:attrName>ppt_x</p:attrName>
                                        </p:attrNameLst>
                                      </p:cBhvr>
                                      <p:tavLst>
                                        <p:tav tm="0">
                                          <p:val>
                                            <p:strVal val="#ppt_x"/>
                                          </p:val>
                                        </p:tav>
                                        <p:tav tm="100000">
                                          <p:val>
                                            <p:strVal val="#ppt_x"/>
                                          </p:val>
                                        </p:tav>
                                      </p:tavLst>
                                    </p:anim>
                                    <p:anim calcmode="lin" valueType="num">
                                      <p:cBhvr>
                                        <p:cTn id="1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2" grpId="0" animBg="1"/>
      <p:bldP spid="23" grpId="0"/>
      <p:bldP spid="24" grpId="0" animBg="1"/>
      <p:bldP spid="25" grpId="0"/>
      <p:bldP spid="26" grpId="0" animBg="1"/>
      <p:bldP spid="27" grpId="0"/>
      <p:bldP spid="28" grpId="0" animBg="1"/>
      <p:bldP spid="29" grpId="0"/>
      <p:bldP spid="31" grpId="0" animBg="1"/>
      <p:bldP spid="32" grpId="0"/>
      <p:bldP spid="33" grpId="0" animBg="1"/>
      <p:bldP spid="34" grpId="0"/>
      <p:bldP spid="35"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295400"/>
            <a:ext cx="8662988" cy="485791"/>
          </a:xfrm>
        </p:spPr>
        <p:txBody>
          <a:bodyPr/>
          <a:lstStyle/>
          <a:p>
            <a:r>
              <a:rPr lang="en-AU" dirty="0">
                <a:solidFill>
                  <a:srgbClr val="00B0F0"/>
                </a:solidFill>
                <a:latin typeface="Microsoft YaHei" pitchFamily="34" charset="-122"/>
                <a:ea typeface="Microsoft YaHei" pitchFamily="34" charset="-122"/>
              </a:rPr>
              <a:t>Result of saliency detection</a:t>
            </a:r>
          </a:p>
        </p:txBody>
      </p:sp>
      <p:grpSp>
        <p:nvGrpSpPr>
          <p:cNvPr id="7" name="Group 6"/>
          <p:cNvGrpSpPr/>
          <p:nvPr/>
        </p:nvGrpSpPr>
        <p:grpSpPr>
          <a:xfrm>
            <a:off x="296599" y="1810548"/>
            <a:ext cx="4232672" cy="2214446"/>
            <a:chOff x="296599" y="1810548"/>
            <a:chExt cx="4232672" cy="2214446"/>
          </a:xfrm>
        </p:grpSpPr>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99" y="1810548"/>
              <a:ext cx="4232672" cy="221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19666" y="1895215"/>
              <a:ext cx="423335" cy="246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667" y="1895215"/>
              <a:ext cx="423334"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Itti</a:t>
              </a:r>
            </a:p>
          </p:txBody>
        </p:sp>
      </p:grpSp>
      <p:grpSp>
        <p:nvGrpSpPr>
          <p:cNvPr id="21" name="Group 20"/>
          <p:cNvGrpSpPr/>
          <p:nvPr/>
        </p:nvGrpSpPr>
        <p:grpSpPr>
          <a:xfrm>
            <a:off x="4529271" y="1810548"/>
            <a:ext cx="4081329" cy="2185059"/>
            <a:chOff x="4529271" y="1810548"/>
            <a:chExt cx="4081329" cy="2185059"/>
          </a:xfrm>
        </p:grpSpPr>
        <p:pic>
          <p:nvPicPr>
            <p:cNvPr id="2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271" y="1810548"/>
              <a:ext cx="4081329" cy="218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4953003" y="1895225"/>
              <a:ext cx="457201" cy="2435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953001" y="1895214"/>
              <a:ext cx="457199"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AIM</a:t>
              </a:r>
            </a:p>
          </p:txBody>
        </p:sp>
      </p:grpSp>
      <p:grpSp>
        <p:nvGrpSpPr>
          <p:cNvPr id="9" name="Group 8"/>
          <p:cNvGrpSpPr/>
          <p:nvPr/>
        </p:nvGrpSpPr>
        <p:grpSpPr>
          <a:xfrm>
            <a:off x="296599" y="3978674"/>
            <a:ext cx="4232672" cy="2193526"/>
            <a:chOff x="296599" y="3978674"/>
            <a:chExt cx="4232672" cy="2193526"/>
          </a:xfrm>
        </p:grpSpPr>
        <p:pic>
          <p:nvPicPr>
            <p:cNvPr id="215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99" y="3978674"/>
              <a:ext cx="4232672" cy="219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719668" y="4077392"/>
              <a:ext cx="457201" cy="246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19666" y="4077381"/>
              <a:ext cx="457199"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SUN</a:t>
              </a:r>
            </a:p>
          </p:txBody>
        </p:sp>
      </p:grpSp>
      <p:grpSp>
        <p:nvGrpSpPr>
          <p:cNvPr id="10" name="Group 9"/>
          <p:cNvGrpSpPr/>
          <p:nvPr/>
        </p:nvGrpSpPr>
        <p:grpSpPr>
          <a:xfrm>
            <a:off x="4588734" y="3995607"/>
            <a:ext cx="4021865" cy="2148906"/>
            <a:chOff x="4588734" y="3995607"/>
            <a:chExt cx="4021865" cy="2148906"/>
          </a:xfrm>
        </p:grpSpPr>
        <p:pic>
          <p:nvPicPr>
            <p:cNvPr id="215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8734" y="3995607"/>
              <a:ext cx="4021865" cy="214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4953007" y="4077392"/>
              <a:ext cx="533389" cy="246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953007" y="4077380"/>
              <a:ext cx="533395"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GBVS</a:t>
              </a:r>
            </a:p>
          </p:txBody>
        </p:sp>
      </p:grpSp>
      <p:sp>
        <p:nvSpPr>
          <p:cNvPr id="12" name="TextBox 11"/>
          <p:cNvSpPr txBox="1"/>
          <p:nvPr/>
        </p:nvSpPr>
        <p:spPr>
          <a:xfrm>
            <a:off x="457200" y="6144513"/>
            <a:ext cx="8305800" cy="430887"/>
          </a:xfrm>
          <a:prstGeom prst="rect">
            <a:avLst/>
          </a:prstGeom>
          <a:noFill/>
        </p:spPr>
        <p:txBody>
          <a:bodyPr wrap="square" rtlCol="0">
            <a:spAutoFit/>
          </a:bodyPr>
          <a:lstStyle/>
          <a:p>
            <a:r>
              <a:rPr lang="en-US" sz="1100" dirty="0">
                <a:solidFill>
                  <a:srgbClr val="FF0000"/>
                </a:solidFill>
              </a:rPr>
              <a:t>AF-p: affective map based on pyramid segmentation; AF-s: affective map based on SLIC; B:baseline method; B+AF-p: baseline method with affective map based on pyramid segmentation; AF-s: baseline method with affective map based on SLIC</a:t>
            </a:r>
          </a:p>
        </p:txBody>
      </p:sp>
      <p:sp>
        <p:nvSpPr>
          <p:cNvPr id="13" name="Up Arrow 12"/>
          <p:cNvSpPr/>
          <p:nvPr/>
        </p:nvSpPr>
        <p:spPr>
          <a:xfrm>
            <a:off x="1130302" y="2743200"/>
            <a:ext cx="838199" cy="990600"/>
          </a:xfrm>
          <a:prstGeom prst="upArrow">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223435" y="29177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0.1201</a:t>
            </a:r>
            <a:endParaRPr lang="en-US" sz="1000" dirty="0">
              <a:noFill/>
              <a:latin typeface="Microsoft YaHei" pitchFamily="34" charset="-122"/>
              <a:ea typeface="Microsoft YaHei" pitchFamily="34" charset="-122"/>
            </a:endParaRPr>
          </a:p>
        </p:txBody>
      </p:sp>
      <p:sp>
        <p:nvSpPr>
          <p:cNvPr id="30" name="Up Arrow 29"/>
          <p:cNvSpPr/>
          <p:nvPr/>
        </p:nvSpPr>
        <p:spPr>
          <a:xfrm>
            <a:off x="5334000" y="2743200"/>
            <a:ext cx="838199" cy="990600"/>
          </a:xfrm>
          <a:prstGeom prst="upArrow">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427133" y="29177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0.0687</a:t>
            </a:r>
            <a:endParaRPr lang="en-US" sz="1000" dirty="0">
              <a:noFill/>
              <a:latin typeface="Microsoft YaHei" pitchFamily="34" charset="-122"/>
              <a:ea typeface="Microsoft YaHei" pitchFamily="34" charset="-122"/>
            </a:endParaRPr>
          </a:p>
        </p:txBody>
      </p:sp>
      <p:sp>
        <p:nvSpPr>
          <p:cNvPr id="33" name="Up Arrow 32"/>
          <p:cNvSpPr/>
          <p:nvPr/>
        </p:nvSpPr>
        <p:spPr>
          <a:xfrm>
            <a:off x="1130300" y="4876800"/>
            <a:ext cx="838199" cy="990600"/>
          </a:xfrm>
          <a:prstGeom prst="upArrow">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23433" y="50513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0.0571</a:t>
            </a:r>
            <a:endParaRPr lang="en-US" sz="1000" dirty="0">
              <a:noFill/>
              <a:latin typeface="Microsoft YaHei" pitchFamily="34" charset="-122"/>
              <a:ea typeface="Microsoft YaHei" pitchFamily="34" charset="-122"/>
            </a:endParaRPr>
          </a:p>
        </p:txBody>
      </p:sp>
      <p:sp>
        <p:nvSpPr>
          <p:cNvPr id="35" name="Up Arrow 34"/>
          <p:cNvSpPr/>
          <p:nvPr/>
        </p:nvSpPr>
        <p:spPr>
          <a:xfrm>
            <a:off x="5334000" y="4876800"/>
            <a:ext cx="838199" cy="990600"/>
          </a:xfrm>
          <a:prstGeom prst="upArrow">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427133" y="50513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0.0882</a:t>
            </a:r>
            <a:endParaRPr lang="en-US" sz="1000" dirty="0">
              <a:noFill/>
              <a:latin typeface="Microsoft YaHei" pitchFamily="34" charset="-122"/>
              <a:ea typeface="Microsoft YaHei" pitchFamily="34" charset="-122"/>
            </a:endParaRPr>
          </a:p>
        </p:txBody>
      </p:sp>
      <p:sp>
        <p:nvSpPr>
          <p:cNvPr id="37" name="Up Arrow 36"/>
          <p:cNvSpPr/>
          <p:nvPr/>
        </p:nvSpPr>
        <p:spPr>
          <a:xfrm>
            <a:off x="2391768" y="2743200"/>
            <a:ext cx="838199" cy="990600"/>
          </a:xfrm>
          <a:prstGeom prst="up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484901" y="29177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0.1431</a:t>
            </a:r>
            <a:endParaRPr lang="en-US" sz="1000" dirty="0">
              <a:noFill/>
              <a:latin typeface="Microsoft YaHei" pitchFamily="34" charset="-122"/>
              <a:ea typeface="Microsoft YaHei" pitchFamily="34" charset="-122"/>
            </a:endParaRPr>
          </a:p>
        </p:txBody>
      </p:sp>
      <p:sp>
        <p:nvSpPr>
          <p:cNvPr id="39" name="Up Arrow 38"/>
          <p:cNvSpPr/>
          <p:nvPr/>
        </p:nvSpPr>
        <p:spPr>
          <a:xfrm>
            <a:off x="6514704" y="2743200"/>
            <a:ext cx="838199" cy="990600"/>
          </a:xfrm>
          <a:prstGeom prst="up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607839" y="29177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0.0809</a:t>
            </a:r>
            <a:endParaRPr lang="en-US" sz="1000" dirty="0">
              <a:noFill/>
              <a:latin typeface="Microsoft YaHei" pitchFamily="34" charset="-122"/>
              <a:ea typeface="Microsoft YaHei" pitchFamily="34" charset="-122"/>
            </a:endParaRPr>
          </a:p>
        </p:txBody>
      </p:sp>
      <p:sp>
        <p:nvSpPr>
          <p:cNvPr id="41" name="Up Arrow 40"/>
          <p:cNvSpPr/>
          <p:nvPr/>
        </p:nvSpPr>
        <p:spPr>
          <a:xfrm>
            <a:off x="2412933" y="4876800"/>
            <a:ext cx="838199" cy="990600"/>
          </a:xfrm>
          <a:prstGeom prst="up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506066" y="50513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0.0755</a:t>
            </a:r>
            <a:endParaRPr lang="en-US" sz="1000" dirty="0">
              <a:noFill/>
              <a:latin typeface="Microsoft YaHei" pitchFamily="34" charset="-122"/>
              <a:ea typeface="Microsoft YaHei" pitchFamily="34" charset="-122"/>
            </a:endParaRPr>
          </a:p>
        </p:txBody>
      </p:sp>
      <p:sp>
        <p:nvSpPr>
          <p:cNvPr id="43" name="Up Arrow 42"/>
          <p:cNvSpPr/>
          <p:nvPr/>
        </p:nvSpPr>
        <p:spPr>
          <a:xfrm>
            <a:off x="6514704" y="4876800"/>
            <a:ext cx="838199" cy="990600"/>
          </a:xfrm>
          <a:prstGeom prst="up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07837" y="5051371"/>
            <a:ext cx="651931" cy="246221"/>
          </a:xfrm>
          <a:prstGeom prst="rect">
            <a:avLst/>
          </a:prstGeom>
          <a:noFill/>
        </p:spPr>
        <p:txBody>
          <a:bodyPr wrap="square" rtlCol="0">
            <a:spAutoFit/>
          </a:bodyPr>
          <a:lstStyle/>
          <a:p>
            <a:pPr algn="ctr"/>
            <a:r>
              <a:rPr lang="en-US" sz="1000" dirty="0">
                <a:solidFill>
                  <a:schemeClr val="bg1"/>
                </a:solidFill>
                <a:latin typeface="Microsoft YaHei" pitchFamily="34" charset="-122"/>
                <a:ea typeface="Microsoft YaHei" pitchFamily="34" charset="-122"/>
              </a:rPr>
              <a:t>0.0897</a:t>
            </a:r>
            <a:endParaRPr lang="en-US" sz="1000" dirty="0">
              <a:noFill/>
              <a:latin typeface="Microsoft YaHei" pitchFamily="34" charset="-122"/>
              <a:ea typeface="Microsoft YaHei" pitchFamily="34" charset="-122"/>
            </a:endParaRPr>
          </a:p>
        </p:txBody>
      </p:sp>
    </p:spTree>
    <p:extLst>
      <p:ext uri="{BB962C8B-B14F-4D97-AF65-F5344CB8AC3E}">
        <p14:creationId xmlns:p14="http://schemas.microsoft.com/office/powerpoint/2010/main" val="4581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1000"/>
                                        <p:tgtEl>
                                          <p:spTgt spid="33"/>
                                        </p:tgtEl>
                                      </p:cBhvr>
                                    </p:animEffect>
                                    <p:anim calcmode="lin" valueType="num">
                                      <p:cBhvr>
                                        <p:cTn id="67" dur="1000" fill="hold"/>
                                        <p:tgtEl>
                                          <p:spTgt spid="33"/>
                                        </p:tgtEl>
                                        <p:attrNameLst>
                                          <p:attrName>ppt_x</p:attrName>
                                        </p:attrNameLst>
                                      </p:cBhvr>
                                      <p:tavLst>
                                        <p:tav tm="0">
                                          <p:val>
                                            <p:strVal val="#ppt_x"/>
                                          </p:val>
                                        </p:tav>
                                        <p:tav tm="100000">
                                          <p:val>
                                            <p:strVal val="#ppt_x"/>
                                          </p:val>
                                        </p:tav>
                                      </p:tavLst>
                                    </p:anim>
                                    <p:anim calcmode="lin" valueType="num">
                                      <p:cBhvr>
                                        <p:cTn id="68" dur="1000" fill="hold"/>
                                        <p:tgtEl>
                                          <p:spTgt spid="3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1000"/>
                                        <p:tgtEl>
                                          <p:spTgt spid="34"/>
                                        </p:tgtEl>
                                      </p:cBhvr>
                                    </p:animEffect>
                                    <p:anim calcmode="lin" valueType="num">
                                      <p:cBhvr>
                                        <p:cTn id="72" dur="1000" fill="hold"/>
                                        <p:tgtEl>
                                          <p:spTgt spid="34"/>
                                        </p:tgtEl>
                                        <p:attrNameLst>
                                          <p:attrName>ppt_x</p:attrName>
                                        </p:attrNameLst>
                                      </p:cBhvr>
                                      <p:tavLst>
                                        <p:tav tm="0">
                                          <p:val>
                                            <p:strVal val="#ppt_x"/>
                                          </p:val>
                                        </p:tav>
                                        <p:tav tm="100000">
                                          <p:val>
                                            <p:strVal val="#ppt_x"/>
                                          </p:val>
                                        </p:tav>
                                      </p:tavLst>
                                    </p:anim>
                                    <p:anim calcmode="lin" valueType="num">
                                      <p:cBhvr>
                                        <p:cTn id="7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1000"/>
                                        <p:tgtEl>
                                          <p:spTgt spid="35"/>
                                        </p:tgtEl>
                                      </p:cBhvr>
                                    </p:animEffect>
                                    <p:anim calcmode="lin" valueType="num">
                                      <p:cBhvr>
                                        <p:cTn id="79" dur="1000" fill="hold"/>
                                        <p:tgtEl>
                                          <p:spTgt spid="35"/>
                                        </p:tgtEl>
                                        <p:attrNameLst>
                                          <p:attrName>ppt_x</p:attrName>
                                        </p:attrNameLst>
                                      </p:cBhvr>
                                      <p:tavLst>
                                        <p:tav tm="0">
                                          <p:val>
                                            <p:strVal val="#ppt_x"/>
                                          </p:val>
                                        </p:tav>
                                        <p:tav tm="100000">
                                          <p:val>
                                            <p:strVal val="#ppt_x"/>
                                          </p:val>
                                        </p:tav>
                                      </p:tavLst>
                                    </p:anim>
                                    <p:anim calcmode="lin" valueType="num">
                                      <p:cBhvr>
                                        <p:cTn id="80" dur="10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1000"/>
                                        <p:tgtEl>
                                          <p:spTgt spid="38"/>
                                        </p:tgtEl>
                                      </p:cBhvr>
                                    </p:animEffect>
                                    <p:anim calcmode="lin" valueType="num">
                                      <p:cBhvr>
                                        <p:cTn id="91" dur="1000" fill="hold"/>
                                        <p:tgtEl>
                                          <p:spTgt spid="38"/>
                                        </p:tgtEl>
                                        <p:attrNameLst>
                                          <p:attrName>ppt_x</p:attrName>
                                        </p:attrNameLst>
                                      </p:cBhvr>
                                      <p:tavLst>
                                        <p:tav tm="0">
                                          <p:val>
                                            <p:strVal val="#ppt_x"/>
                                          </p:val>
                                        </p:tav>
                                        <p:tav tm="100000">
                                          <p:val>
                                            <p:strVal val="#ppt_x"/>
                                          </p:val>
                                        </p:tav>
                                      </p:tavLst>
                                    </p:anim>
                                    <p:anim calcmode="lin" valueType="num">
                                      <p:cBhvr>
                                        <p:cTn id="92" dur="1000" fill="hold"/>
                                        <p:tgtEl>
                                          <p:spTgt spid="3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1000"/>
                                        <p:tgtEl>
                                          <p:spTgt spid="39"/>
                                        </p:tgtEl>
                                      </p:cBhvr>
                                    </p:animEffect>
                                    <p:anim calcmode="lin" valueType="num">
                                      <p:cBhvr>
                                        <p:cTn id="103" dur="1000" fill="hold"/>
                                        <p:tgtEl>
                                          <p:spTgt spid="39"/>
                                        </p:tgtEl>
                                        <p:attrNameLst>
                                          <p:attrName>ppt_x</p:attrName>
                                        </p:attrNameLst>
                                      </p:cBhvr>
                                      <p:tavLst>
                                        <p:tav tm="0">
                                          <p:val>
                                            <p:strVal val="#ppt_x"/>
                                          </p:val>
                                        </p:tav>
                                        <p:tav tm="100000">
                                          <p:val>
                                            <p:strVal val="#ppt_x"/>
                                          </p:val>
                                        </p:tav>
                                      </p:tavLst>
                                    </p:anim>
                                    <p:anim calcmode="lin" valueType="num">
                                      <p:cBhvr>
                                        <p:cTn id="104" dur="1000" fill="hold"/>
                                        <p:tgtEl>
                                          <p:spTgt spid="3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1000"/>
                                        <p:tgtEl>
                                          <p:spTgt spid="40"/>
                                        </p:tgtEl>
                                      </p:cBhvr>
                                    </p:animEffect>
                                    <p:anim calcmode="lin" valueType="num">
                                      <p:cBhvr>
                                        <p:cTn id="108" dur="1000" fill="hold"/>
                                        <p:tgtEl>
                                          <p:spTgt spid="40"/>
                                        </p:tgtEl>
                                        <p:attrNameLst>
                                          <p:attrName>ppt_x</p:attrName>
                                        </p:attrNameLst>
                                      </p:cBhvr>
                                      <p:tavLst>
                                        <p:tav tm="0">
                                          <p:val>
                                            <p:strVal val="#ppt_x"/>
                                          </p:val>
                                        </p:tav>
                                        <p:tav tm="100000">
                                          <p:val>
                                            <p:strVal val="#ppt_x"/>
                                          </p:val>
                                        </p:tav>
                                      </p:tavLst>
                                    </p:anim>
                                    <p:anim calcmode="lin" valueType="num">
                                      <p:cBhvr>
                                        <p:cTn id="10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1000"/>
                                        <p:tgtEl>
                                          <p:spTgt spid="41"/>
                                        </p:tgtEl>
                                      </p:cBhvr>
                                    </p:animEffect>
                                    <p:anim calcmode="lin" valueType="num">
                                      <p:cBhvr>
                                        <p:cTn id="115" dur="1000" fill="hold"/>
                                        <p:tgtEl>
                                          <p:spTgt spid="41"/>
                                        </p:tgtEl>
                                        <p:attrNameLst>
                                          <p:attrName>ppt_x</p:attrName>
                                        </p:attrNameLst>
                                      </p:cBhvr>
                                      <p:tavLst>
                                        <p:tav tm="0">
                                          <p:val>
                                            <p:strVal val="#ppt_x"/>
                                          </p:val>
                                        </p:tav>
                                        <p:tav tm="100000">
                                          <p:val>
                                            <p:strVal val="#ppt_x"/>
                                          </p:val>
                                        </p:tav>
                                      </p:tavLst>
                                    </p:anim>
                                    <p:anim calcmode="lin" valueType="num">
                                      <p:cBhvr>
                                        <p:cTn id="116" dur="1000" fill="hold"/>
                                        <p:tgtEl>
                                          <p:spTgt spid="4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1000"/>
                                        <p:tgtEl>
                                          <p:spTgt spid="43"/>
                                        </p:tgtEl>
                                      </p:cBhvr>
                                    </p:animEffect>
                                    <p:anim calcmode="lin" valueType="num">
                                      <p:cBhvr>
                                        <p:cTn id="127" dur="1000" fill="hold"/>
                                        <p:tgtEl>
                                          <p:spTgt spid="43"/>
                                        </p:tgtEl>
                                        <p:attrNameLst>
                                          <p:attrName>ppt_x</p:attrName>
                                        </p:attrNameLst>
                                      </p:cBhvr>
                                      <p:tavLst>
                                        <p:tav tm="0">
                                          <p:val>
                                            <p:strVal val="#ppt_x"/>
                                          </p:val>
                                        </p:tav>
                                        <p:tav tm="100000">
                                          <p:val>
                                            <p:strVal val="#ppt_x"/>
                                          </p:val>
                                        </p:tav>
                                      </p:tavLst>
                                    </p:anim>
                                    <p:anim calcmode="lin" valueType="num">
                                      <p:cBhvr>
                                        <p:cTn id="128" dur="1000" fill="hold"/>
                                        <p:tgtEl>
                                          <p:spTgt spid="43"/>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1000"/>
                                        <p:tgtEl>
                                          <p:spTgt spid="44"/>
                                        </p:tgtEl>
                                      </p:cBhvr>
                                    </p:animEffect>
                                    <p:anim calcmode="lin" valueType="num">
                                      <p:cBhvr>
                                        <p:cTn id="132" dur="1000" fill="hold"/>
                                        <p:tgtEl>
                                          <p:spTgt spid="44"/>
                                        </p:tgtEl>
                                        <p:attrNameLst>
                                          <p:attrName>ppt_x</p:attrName>
                                        </p:attrNameLst>
                                      </p:cBhvr>
                                      <p:tavLst>
                                        <p:tav tm="0">
                                          <p:val>
                                            <p:strVal val="#ppt_x"/>
                                          </p:val>
                                        </p:tav>
                                        <p:tav tm="100000">
                                          <p:val>
                                            <p:strVal val="#ppt_x"/>
                                          </p:val>
                                        </p:tav>
                                      </p:tavLst>
                                    </p:anim>
                                    <p:anim calcmode="lin" valueType="num">
                                      <p:cBhvr>
                                        <p:cTn id="13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0" grpId="0"/>
      <p:bldP spid="30" grpId="0" animBg="1"/>
      <p:bldP spid="31"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Region-based affective image analysis</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Result of saliency detection</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031067"/>
            <a:ext cx="63436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57525" y="2514600"/>
            <a:ext cx="2971800" cy="369332"/>
          </a:xfrm>
          <a:prstGeom prst="rect">
            <a:avLst/>
          </a:prstGeom>
          <a:noFill/>
        </p:spPr>
        <p:txBody>
          <a:bodyPr wrap="square" rtlCol="0">
            <a:spAutoFit/>
          </a:bodyPr>
          <a:lstStyle/>
          <a:p>
            <a:pPr algn="ctr"/>
            <a:r>
              <a:rPr lang="en-US" dirty="0">
                <a:solidFill>
                  <a:srgbClr val="00B0F0"/>
                </a:solidFill>
              </a:rPr>
              <a:t>AUC of ROC curve</a:t>
            </a:r>
          </a:p>
        </p:txBody>
      </p:sp>
    </p:spTree>
    <p:extLst>
      <p:ext uri="{BB962C8B-B14F-4D97-AF65-F5344CB8AC3E}">
        <p14:creationId xmlns:p14="http://schemas.microsoft.com/office/powerpoint/2010/main" val="18911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1000"/>
                                        <p:tgtEl>
                                          <p:spTgt spid="22530"/>
                                        </p:tgtEl>
                                      </p:cBhvr>
                                    </p:animEffect>
                                    <p:anim calcmode="lin" valueType="num">
                                      <p:cBhvr>
                                        <p:cTn id="8" dur="1000" fill="hold"/>
                                        <p:tgtEl>
                                          <p:spTgt spid="22530"/>
                                        </p:tgtEl>
                                        <p:attrNameLst>
                                          <p:attrName>ppt_x</p:attrName>
                                        </p:attrNameLst>
                                      </p:cBhvr>
                                      <p:tavLst>
                                        <p:tav tm="0">
                                          <p:val>
                                            <p:strVal val="#ppt_x"/>
                                          </p:val>
                                        </p:tav>
                                        <p:tav tm="100000">
                                          <p:val>
                                            <p:strVal val="#ppt_x"/>
                                          </p:val>
                                        </p:tav>
                                      </p:tavLst>
                                    </p:anim>
                                    <p:anim calcmode="lin" valueType="num">
                                      <p:cBhvr>
                                        <p:cTn id="9" dur="1000" fill="hold"/>
                                        <p:tgtEl>
                                          <p:spTgt spid="225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4357D-45CF-45FD-B9EA-D2CD02BD4FB6}"/>
              </a:ext>
            </a:extLst>
          </p:cNvPr>
          <p:cNvSpPr>
            <a:spLocks noGrp="1"/>
          </p:cNvSpPr>
          <p:nvPr>
            <p:ph type="title"/>
          </p:nvPr>
        </p:nvSpPr>
        <p:spPr>
          <a:xfrm>
            <a:off x="1857375" y="428627"/>
            <a:ext cx="7056438" cy="633413"/>
          </a:xfrm>
        </p:spPr>
        <p:txBody>
          <a:bodyPr/>
          <a:lstStyle/>
          <a:p>
            <a:pPr algn="l"/>
            <a:r>
              <a:rPr lang="en-US" altLang="zh-CN" dirty="0"/>
              <a:t>Methods and experiments</a:t>
            </a:r>
            <a:endParaRPr lang="zh-CN" altLang="en-US" dirty="0"/>
          </a:p>
        </p:txBody>
      </p:sp>
      <p:sp>
        <p:nvSpPr>
          <p:cNvPr id="3" name="内容占位符 2">
            <a:extLst>
              <a:ext uri="{FF2B5EF4-FFF2-40B4-BE49-F238E27FC236}">
                <a16:creationId xmlns:a16="http://schemas.microsoft.com/office/drawing/2014/main" id="{DE216F6F-EF6B-4179-8E0E-778E7ED65C67}"/>
              </a:ext>
            </a:extLst>
          </p:cNvPr>
          <p:cNvSpPr>
            <a:spLocks noGrp="1"/>
          </p:cNvSpPr>
          <p:nvPr>
            <p:ph idx="1"/>
          </p:nvPr>
        </p:nvSpPr>
        <p:spPr>
          <a:xfrm>
            <a:off x="250828" y="1828800"/>
            <a:ext cx="8662989" cy="457200"/>
          </a:xfrm>
        </p:spPr>
        <p:txBody>
          <a:bodyPr/>
          <a:lstStyle/>
          <a:p>
            <a:r>
              <a:rPr lang="en-US" altLang="zh-CN" dirty="0">
                <a:solidFill>
                  <a:srgbClr val="00B0F0"/>
                </a:solidFill>
              </a:rPr>
              <a:t>Top 5 emotion classification result using AlexNet (Contentment)</a:t>
            </a:r>
            <a:endParaRPr lang="zh-CN" altLang="en-US" dirty="0">
              <a:solidFill>
                <a:srgbClr val="00B0F0"/>
              </a:solidFill>
            </a:endParaRPr>
          </a:p>
        </p:txBody>
      </p:sp>
      <p:sp>
        <p:nvSpPr>
          <p:cNvPr id="7" name="文本占位符 3">
            <a:extLst>
              <a:ext uri="{FF2B5EF4-FFF2-40B4-BE49-F238E27FC236}">
                <a16:creationId xmlns:a16="http://schemas.microsoft.com/office/drawing/2014/main" id="{BD97B080-1549-4584-9BCC-A8A34686F710}"/>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Deep Learning for Image Emotion Classification</a:t>
            </a:r>
            <a:endParaRPr lang="zh-CN" altLang="en-US" dirty="0">
              <a:solidFill>
                <a:srgbClr val="00B0F0"/>
              </a:solidFill>
              <a:latin typeface="Microsoft YaHei" pitchFamily="34" charset="-122"/>
              <a:ea typeface="Microsoft YaHei" pitchFamily="34" charset="-122"/>
            </a:endParaRPr>
          </a:p>
        </p:txBody>
      </p:sp>
      <p:pic>
        <p:nvPicPr>
          <p:cNvPr id="9" name="Picture 1">
            <a:extLst>
              <a:ext uri="{FF2B5EF4-FFF2-40B4-BE49-F238E27FC236}">
                <a16:creationId xmlns:a16="http://schemas.microsoft.com/office/drawing/2014/main" id="{3914BB84-73BD-4F96-9303-37E61863FB71}"/>
              </a:ext>
            </a:extLst>
          </p:cNvPr>
          <p:cNvPicPr>
            <a:picLocks noChangeAspect="1"/>
          </p:cNvPicPr>
          <p:nvPr/>
        </p:nvPicPr>
        <p:blipFill>
          <a:blip r:embed="rId3"/>
          <a:stretch>
            <a:fillRect/>
          </a:stretch>
        </p:blipFill>
        <p:spPr>
          <a:xfrm>
            <a:off x="1572884" y="2697247"/>
            <a:ext cx="1137313" cy="762000"/>
          </a:xfrm>
          <a:prstGeom prst="rect">
            <a:avLst/>
          </a:prstGeom>
        </p:spPr>
      </p:pic>
      <p:pic>
        <p:nvPicPr>
          <p:cNvPr id="10" name="Picture 2">
            <a:extLst>
              <a:ext uri="{FF2B5EF4-FFF2-40B4-BE49-F238E27FC236}">
                <a16:creationId xmlns:a16="http://schemas.microsoft.com/office/drawing/2014/main" id="{48CFCB64-1931-4B62-AB9D-638C4324D200}"/>
              </a:ext>
            </a:extLst>
          </p:cNvPr>
          <p:cNvPicPr>
            <a:picLocks noChangeAspect="1"/>
          </p:cNvPicPr>
          <p:nvPr/>
        </p:nvPicPr>
        <p:blipFill>
          <a:blip r:embed="rId4"/>
          <a:stretch>
            <a:fillRect/>
          </a:stretch>
        </p:blipFill>
        <p:spPr>
          <a:xfrm>
            <a:off x="2710197" y="2697247"/>
            <a:ext cx="1142812" cy="762000"/>
          </a:xfrm>
          <a:prstGeom prst="rect">
            <a:avLst/>
          </a:prstGeom>
        </p:spPr>
      </p:pic>
      <p:pic>
        <p:nvPicPr>
          <p:cNvPr id="11" name="Picture 3">
            <a:extLst>
              <a:ext uri="{FF2B5EF4-FFF2-40B4-BE49-F238E27FC236}">
                <a16:creationId xmlns:a16="http://schemas.microsoft.com/office/drawing/2014/main" id="{C23BC505-1559-4D69-9808-2D1A5C4E2DE8}"/>
              </a:ext>
            </a:extLst>
          </p:cNvPr>
          <p:cNvPicPr>
            <a:picLocks noChangeAspect="1"/>
          </p:cNvPicPr>
          <p:nvPr/>
        </p:nvPicPr>
        <p:blipFill>
          <a:blip r:embed="rId5"/>
          <a:stretch>
            <a:fillRect/>
          </a:stretch>
        </p:blipFill>
        <p:spPr>
          <a:xfrm>
            <a:off x="3858050" y="2693187"/>
            <a:ext cx="1137313" cy="762000"/>
          </a:xfrm>
          <a:prstGeom prst="rect">
            <a:avLst/>
          </a:prstGeom>
        </p:spPr>
      </p:pic>
      <p:pic>
        <p:nvPicPr>
          <p:cNvPr id="12" name="Picture 5">
            <a:extLst>
              <a:ext uri="{FF2B5EF4-FFF2-40B4-BE49-F238E27FC236}">
                <a16:creationId xmlns:a16="http://schemas.microsoft.com/office/drawing/2014/main" id="{9279CB22-FB28-4E5D-B187-FDFAF0CFE53D}"/>
              </a:ext>
            </a:extLst>
          </p:cNvPr>
          <p:cNvPicPr>
            <a:picLocks noChangeAspect="1"/>
          </p:cNvPicPr>
          <p:nvPr/>
        </p:nvPicPr>
        <p:blipFill>
          <a:blip r:embed="rId6"/>
          <a:stretch>
            <a:fillRect/>
          </a:stretch>
        </p:blipFill>
        <p:spPr>
          <a:xfrm>
            <a:off x="5006062" y="2678752"/>
            <a:ext cx="1137313" cy="762000"/>
          </a:xfrm>
          <a:prstGeom prst="rect">
            <a:avLst/>
          </a:prstGeom>
        </p:spPr>
      </p:pic>
      <p:pic>
        <p:nvPicPr>
          <p:cNvPr id="13" name="Picture 6">
            <a:extLst>
              <a:ext uri="{FF2B5EF4-FFF2-40B4-BE49-F238E27FC236}">
                <a16:creationId xmlns:a16="http://schemas.microsoft.com/office/drawing/2014/main" id="{735AA1D6-F13C-498B-8EC9-CE5C63E2C341}"/>
              </a:ext>
            </a:extLst>
          </p:cNvPr>
          <p:cNvPicPr>
            <a:picLocks noChangeAspect="1"/>
          </p:cNvPicPr>
          <p:nvPr/>
        </p:nvPicPr>
        <p:blipFill>
          <a:blip r:embed="rId7"/>
          <a:stretch>
            <a:fillRect/>
          </a:stretch>
        </p:blipFill>
        <p:spPr>
          <a:xfrm>
            <a:off x="6159277" y="2679226"/>
            <a:ext cx="1135537" cy="762000"/>
          </a:xfrm>
          <a:prstGeom prst="rect">
            <a:avLst/>
          </a:prstGeom>
        </p:spPr>
      </p:pic>
      <p:cxnSp>
        <p:nvCxnSpPr>
          <p:cNvPr id="14" name="Straight Arrow Connector 8">
            <a:extLst>
              <a:ext uri="{FF2B5EF4-FFF2-40B4-BE49-F238E27FC236}">
                <a16:creationId xmlns:a16="http://schemas.microsoft.com/office/drawing/2014/main" id="{35067534-7307-4BC9-BF80-13BD9718521C}"/>
              </a:ext>
            </a:extLst>
          </p:cNvPr>
          <p:cNvCxnSpPr>
            <a:cxnSpLocks/>
          </p:cNvCxnSpPr>
          <p:nvPr/>
        </p:nvCxnSpPr>
        <p:spPr>
          <a:xfrm>
            <a:off x="1560315" y="3611647"/>
            <a:ext cx="5943600" cy="0"/>
          </a:xfrm>
          <a:prstGeom prst="straightConnector1">
            <a:avLst/>
          </a:prstGeom>
          <a:ln w="25400">
            <a:solidFill>
              <a:schemeClr val="accent5"/>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9">
            <a:extLst>
              <a:ext uri="{FF2B5EF4-FFF2-40B4-BE49-F238E27FC236}">
                <a16:creationId xmlns:a16="http://schemas.microsoft.com/office/drawing/2014/main" id="{0A145C6D-EFCC-4DF8-A932-E476FCF4F5CC}"/>
              </a:ext>
            </a:extLst>
          </p:cNvPr>
          <p:cNvSpPr/>
          <p:nvPr/>
        </p:nvSpPr>
        <p:spPr>
          <a:xfrm>
            <a:off x="1560315" y="2690177"/>
            <a:ext cx="1137313"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0">
            <a:extLst>
              <a:ext uri="{FF2B5EF4-FFF2-40B4-BE49-F238E27FC236}">
                <a16:creationId xmlns:a16="http://schemas.microsoft.com/office/drawing/2014/main" id="{9EF70F63-D313-4032-BDC5-3FD7A6648FA9}"/>
              </a:ext>
            </a:extLst>
          </p:cNvPr>
          <p:cNvSpPr/>
          <p:nvPr/>
        </p:nvSpPr>
        <p:spPr>
          <a:xfrm>
            <a:off x="2706269" y="2690177"/>
            <a:ext cx="1137313"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1">
            <a:extLst>
              <a:ext uri="{FF2B5EF4-FFF2-40B4-BE49-F238E27FC236}">
                <a16:creationId xmlns:a16="http://schemas.microsoft.com/office/drawing/2014/main" id="{4F42C515-40A8-404F-B871-0083B4B3747C}"/>
              </a:ext>
            </a:extLst>
          </p:cNvPr>
          <p:cNvPicPr>
            <a:picLocks noChangeAspect="1"/>
          </p:cNvPicPr>
          <p:nvPr/>
        </p:nvPicPr>
        <p:blipFill>
          <a:blip r:embed="rId8"/>
          <a:stretch>
            <a:fillRect/>
          </a:stretch>
        </p:blipFill>
        <p:spPr>
          <a:xfrm>
            <a:off x="3841291" y="2674530"/>
            <a:ext cx="1164437" cy="784717"/>
          </a:xfrm>
          <a:prstGeom prst="rect">
            <a:avLst/>
          </a:prstGeom>
        </p:spPr>
      </p:pic>
      <p:pic>
        <p:nvPicPr>
          <p:cNvPr id="18" name="Picture 12">
            <a:extLst>
              <a:ext uri="{FF2B5EF4-FFF2-40B4-BE49-F238E27FC236}">
                <a16:creationId xmlns:a16="http://schemas.microsoft.com/office/drawing/2014/main" id="{168A4DC7-54BF-4106-BDFB-607772ACCADD}"/>
              </a:ext>
            </a:extLst>
          </p:cNvPr>
          <p:cNvPicPr>
            <a:picLocks noChangeAspect="1"/>
          </p:cNvPicPr>
          <p:nvPr/>
        </p:nvPicPr>
        <p:blipFill>
          <a:blip r:embed="rId9"/>
          <a:stretch>
            <a:fillRect/>
          </a:stretch>
        </p:blipFill>
        <p:spPr>
          <a:xfrm>
            <a:off x="4988463" y="2668735"/>
            <a:ext cx="1164437" cy="786452"/>
          </a:xfrm>
          <a:prstGeom prst="rect">
            <a:avLst/>
          </a:prstGeom>
        </p:spPr>
      </p:pic>
      <p:pic>
        <p:nvPicPr>
          <p:cNvPr id="19" name="Picture 13">
            <a:extLst>
              <a:ext uri="{FF2B5EF4-FFF2-40B4-BE49-F238E27FC236}">
                <a16:creationId xmlns:a16="http://schemas.microsoft.com/office/drawing/2014/main" id="{ADA44D7B-C9FF-41B7-A3BA-DB9370C51C02}"/>
              </a:ext>
            </a:extLst>
          </p:cNvPr>
          <p:cNvPicPr>
            <a:picLocks noChangeAspect="1"/>
          </p:cNvPicPr>
          <p:nvPr/>
        </p:nvPicPr>
        <p:blipFill>
          <a:blip r:embed="rId9"/>
          <a:stretch>
            <a:fillRect/>
          </a:stretch>
        </p:blipFill>
        <p:spPr>
          <a:xfrm>
            <a:off x="6144826" y="2667000"/>
            <a:ext cx="1164437" cy="786452"/>
          </a:xfrm>
          <a:prstGeom prst="rect">
            <a:avLst/>
          </a:prstGeom>
        </p:spPr>
      </p:pic>
      <p:pic>
        <p:nvPicPr>
          <p:cNvPr id="20" name="Picture 15">
            <a:extLst>
              <a:ext uri="{FF2B5EF4-FFF2-40B4-BE49-F238E27FC236}">
                <a16:creationId xmlns:a16="http://schemas.microsoft.com/office/drawing/2014/main" id="{4AA9C072-F8AD-4116-8E25-AADF7BCEA9E1}"/>
              </a:ext>
            </a:extLst>
          </p:cNvPr>
          <p:cNvPicPr>
            <a:picLocks noChangeAspect="1"/>
          </p:cNvPicPr>
          <p:nvPr/>
        </p:nvPicPr>
        <p:blipFill>
          <a:blip r:embed="rId10"/>
          <a:stretch>
            <a:fillRect/>
          </a:stretch>
        </p:blipFill>
        <p:spPr>
          <a:xfrm>
            <a:off x="2715904" y="4081040"/>
            <a:ext cx="1140051" cy="762066"/>
          </a:xfrm>
          <a:prstGeom prst="rect">
            <a:avLst/>
          </a:prstGeom>
        </p:spPr>
      </p:pic>
      <p:pic>
        <p:nvPicPr>
          <p:cNvPr id="21" name="Picture 17">
            <a:extLst>
              <a:ext uri="{FF2B5EF4-FFF2-40B4-BE49-F238E27FC236}">
                <a16:creationId xmlns:a16="http://schemas.microsoft.com/office/drawing/2014/main" id="{7982205B-9640-46F3-97A4-A751B3970BE5}"/>
              </a:ext>
            </a:extLst>
          </p:cNvPr>
          <p:cNvPicPr>
            <a:picLocks noChangeAspect="1"/>
          </p:cNvPicPr>
          <p:nvPr/>
        </p:nvPicPr>
        <p:blipFill>
          <a:blip r:embed="rId11"/>
          <a:stretch>
            <a:fillRect/>
          </a:stretch>
        </p:blipFill>
        <p:spPr>
          <a:xfrm>
            <a:off x="1551467" y="4081040"/>
            <a:ext cx="1128672" cy="762066"/>
          </a:xfrm>
          <a:prstGeom prst="rect">
            <a:avLst/>
          </a:prstGeom>
        </p:spPr>
      </p:pic>
      <p:pic>
        <p:nvPicPr>
          <p:cNvPr id="22" name="Picture 18">
            <a:extLst>
              <a:ext uri="{FF2B5EF4-FFF2-40B4-BE49-F238E27FC236}">
                <a16:creationId xmlns:a16="http://schemas.microsoft.com/office/drawing/2014/main" id="{F8B9B83C-7265-44F5-97AF-A78B8F90DC37}"/>
              </a:ext>
            </a:extLst>
          </p:cNvPr>
          <p:cNvPicPr>
            <a:picLocks noChangeAspect="1"/>
          </p:cNvPicPr>
          <p:nvPr/>
        </p:nvPicPr>
        <p:blipFill>
          <a:blip r:embed="rId8"/>
          <a:stretch>
            <a:fillRect/>
          </a:stretch>
        </p:blipFill>
        <p:spPr>
          <a:xfrm>
            <a:off x="1533191" y="4068847"/>
            <a:ext cx="1164437" cy="786452"/>
          </a:xfrm>
          <a:prstGeom prst="rect">
            <a:avLst/>
          </a:prstGeom>
        </p:spPr>
      </p:pic>
      <p:sp>
        <p:nvSpPr>
          <p:cNvPr id="23" name="Rectangle 21">
            <a:extLst>
              <a:ext uri="{FF2B5EF4-FFF2-40B4-BE49-F238E27FC236}">
                <a16:creationId xmlns:a16="http://schemas.microsoft.com/office/drawing/2014/main" id="{733473C7-5572-4CEA-969E-7843CE888672}"/>
              </a:ext>
            </a:extLst>
          </p:cNvPr>
          <p:cNvSpPr/>
          <p:nvPr/>
        </p:nvSpPr>
        <p:spPr>
          <a:xfrm>
            <a:off x="2706153" y="4081106"/>
            <a:ext cx="1137313"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2">
            <a:extLst>
              <a:ext uri="{FF2B5EF4-FFF2-40B4-BE49-F238E27FC236}">
                <a16:creationId xmlns:a16="http://schemas.microsoft.com/office/drawing/2014/main" id="{EC5DF0D5-F764-4867-B37D-23590DAEB835}"/>
              </a:ext>
            </a:extLst>
          </p:cNvPr>
          <p:cNvPicPr>
            <a:picLocks noChangeAspect="1"/>
          </p:cNvPicPr>
          <p:nvPr/>
        </p:nvPicPr>
        <p:blipFill>
          <a:blip r:embed="rId12"/>
          <a:stretch>
            <a:fillRect/>
          </a:stretch>
        </p:blipFill>
        <p:spPr>
          <a:xfrm>
            <a:off x="3870973" y="4081040"/>
            <a:ext cx="1143199" cy="762066"/>
          </a:xfrm>
          <a:prstGeom prst="rect">
            <a:avLst/>
          </a:prstGeom>
        </p:spPr>
      </p:pic>
      <p:sp>
        <p:nvSpPr>
          <p:cNvPr id="25" name="Rectangle 24">
            <a:extLst>
              <a:ext uri="{FF2B5EF4-FFF2-40B4-BE49-F238E27FC236}">
                <a16:creationId xmlns:a16="http://schemas.microsoft.com/office/drawing/2014/main" id="{456D173A-BAFD-49A8-B139-A05B5E2D6914}"/>
              </a:ext>
            </a:extLst>
          </p:cNvPr>
          <p:cNvSpPr/>
          <p:nvPr/>
        </p:nvSpPr>
        <p:spPr>
          <a:xfrm>
            <a:off x="3868334" y="4081040"/>
            <a:ext cx="1137313"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6">
            <a:extLst>
              <a:ext uri="{FF2B5EF4-FFF2-40B4-BE49-F238E27FC236}">
                <a16:creationId xmlns:a16="http://schemas.microsoft.com/office/drawing/2014/main" id="{F6168F32-BE9F-4EAF-8447-A5BBC54A62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20665" y="4081040"/>
            <a:ext cx="1140051" cy="762066"/>
          </a:xfrm>
          <a:prstGeom prst="rect">
            <a:avLst/>
          </a:prstGeom>
        </p:spPr>
      </p:pic>
      <p:sp>
        <p:nvSpPr>
          <p:cNvPr id="27" name="Rectangle 28">
            <a:extLst>
              <a:ext uri="{FF2B5EF4-FFF2-40B4-BE49-F238E27FC236}">
                <a16:creationId xmlns:a16="http://schemas.microsoft.com/office/drawing/2014/main" id="{464C3B5F-0A85-449F-BDE9-CDC4D57DD513}"/>
              </a:ext>
            </a:extLst>
          </p:cNvPr>
          <p:cNvSpPr/>
          <p:nvPr/>
        </p:nvSpPr>
        <p:spPr>
          <a:xfrm>
            <a:off x="5023403" y="4081106"/>
            <a:ext cx="1137313"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1">
            <a:extLst>
              <a:ext uri="{FF2B5EF4-FFF2-40B4-BE49-F238E27FC236}">
                <a16:creationId xmlns:a16="http://schemas.microsoft.com/office/drawing/2014/main" id="{E113E99C-BFCD-46CB-88E7-979F582D5D85}"/>
              </a:ext>
            </a:extLst>
          </p:cNvPr>
          <p:cNvPicPr>
            <a:picLocks noChangeAspect="1"/>
          </p:cNvPicPr>
          <p:nvPr/>
        </p:nvPicPr>
        <p:blipFill>
          <a:blip r:embed="rId14"/>
          <a:stretch>
            <a:fillRect/>
          </a:stretch>
        </p:blipFill>
        <p:spPr>
          <a:xfrm>
            <a:off x="6167209" y="4068847"/>
            <a:ext cx="1140051" cy="762066"/>
          </a:xfrm>
          <a:prstGeom prst="rect">
            <a:avLst/>
          </a:prstGeom>
        </p:spPr>
      </p:pic>
      <p:pic>
        <p:nvPicPr>
          <p:cNvPr id="29" name="Picture 32">
            <a:extLst>
              <a:ext uri="{FF2B5EF4-FFF2-40B4-BE49-F238E27FC236}">
                <a16:creationId xmlns:a16="http://schemas.microsoft.com/office/drawing/2014/main" id="{505E01EE-599F-4E66-B8B9-E8CF9F7CC5E2}"/>
              </a:ext>
            </a:extLst>
          </p:cNvPr>
          <p:cNvPicPr>
            <a:picLocks noChangeAspect="1"/>
          </p:cNvPicPr>
          <p:nvPr/>
        </p:nvPicPr>
        <p:blipFill>
          <a:blip r:embed="rId15"/>
          <a:stretch>
            <a:fillRect/>
          </a:stretch>
        </p:blipFill>
        <p:spPr>
          <a:xfrm>
            <a:off x="6167209" y="4068847"/>
            <a:ext cx="1158340" cy="786452"/>
          </a:xfrm>
          <a:prstGeom prst="rect">
            <a:avLst/>
          </a:prstGeom>
        </p:spPr>
      </p:pic>
      <p:pic>
        <p:nvPicPr>
          <p:cNvPr id="30" name="Picture 33">
            <a:extLst>
              <a:ext uri="{FF2B5EF4-FFF2-40B4-BE49-F238E27FC236}">
                <a16:creationId xmlns:a16="http://schemas.microsoft.com/office/drawing/2014/main" id="{036751CF-D179-4FE9-9C91-303E89BC8FE4}"/>
              </a:ext>
            </a:extLst>
          </p:cNvPr>
          <p:cNvPicPr>
            <a:picLocks noChangeAspect="1"/>
          </p:cNvPicPr>
          <p:nvPr/>
        </p:nvPicPr>
        <p:blipFill>
          <a:blip r:embed="rId16"/>
          <a:stretch>
            <a:fillRect/>
          </a:stretch>
        </p:blipFill>
        <p:spPr>
          <a:xfrm>
            <a:off x="1520430" y="5059178"/>
            <a:ext cx="6023370" cy="158510"/>
          </a:xfrm>
          <a:prstGeom prst="rect">
            <a:avLst/>
          </a:prstGeom>
        </p:spPr>
      </p:pic>
      <p:sp>
        <p:nvSpPr>
          <p:cNvPr id="31" name="TextBox 34">
            <a:extLst>
              <a:ext uri="{FF2B5EF4-FFF2-40B4-BE49-F238E27FC236}">
                <a16:creationId xmlns:a16="http://schemas.microsoft.com/office/drawing/2014/main" id="{02618266-963D-42BC-8AEA-A9A86625EB69}"/>
              </a:ext>
            </a:extLst>
          </p:cNvPr>
          <p:cNvSpPr txBox="1"/>
          <p:nvPr/>
        </p:nvSpPr>
        <p:spPr>
          <a:xfrm>
            <a:off x="2715904" y="4855299"/>
            <a:ext cx="1125387" cy="246221"/>
          </a:xfrm>
          <a:prstGeom prst="rect">
            <a:avLst/>
          </a:prstGeom>
          <a:noFill/>
        </p:spPr>
        <p:txBody>
          <a:bodyPr wrap="square" rtlCol="0">
            <a:spAutoFit/>
          </a:bodyPr>
          <a:lstStyle/>
          <a:p>
            <a:pPr algn="ctr"/>
            <a:r>
              <a:rPr lang="en-US" altLang="zh-CN" sz="1000" dirty="0"/>
              <a:t>Amusement</a:t>
            </a:r>
            <a:endParaRPr lang="zh-CN" altLang="en-US" sz="1000" dirty="0"/>
          </a:p>
        </p:txBody>
      </p:sp>
      <p:sp>
        <p:nvSpPr>
          <p:cNvPr id="32" name="TextBox 35">
            <a:extLst>
              <a:ext uri="{FF2B5EF4-FFF2-40B4-BE49-F238E27FC236}">
                <a16:creationId xmlns:a16="http://schemas.microsoft.com/office/drawing/2014/main" id="{B599BCCB-7F02-4E3F-9425-F12AEDC6E935}"/>
              </a:ext>
            </a:extLst>
          </p:cNvPr>
          <p:cNvSpPr txBox="1"/>
          <p:nvPr/>
        </p:nvSpPr>
        <p:spPr>
          <a:xfrm>
            <a:off x="6204003" y="4843040"/>
            <a:ext cx="1125387" cy="246221"/>
          </a:xfrm>
          <a:prstGeom prst="rect">
            <a:avLst/>
          </a:prstGeom>
          <a:noFill/>
        </p:spPr>
        <p:txBody>
          <a:bodyPr wrap="square" rtlCol="0">
            <a:spAutoFit/>
          </a:bodyPr>
          <a:lstStyle/>
          <a:p>
            <a:pPr algn="ctr"/>
            <a:r>
              <a:rPr lang="en-US" altLang="zh-CN" sz="1000" dirty="0"/>
              <a:t>Sad</a:t>
            </a:r>
            <a:endParaRPr lang="zh-CN" altLang="en-US" sz="1000" dirty="0"/>
          </a:p>
        </p:txBody>
      </p:sp>
      <p:sp>
        <p:nvSpPr>
          <p:cNvPr id="33" name="TextBox 36">
            <a:extLst>
              <a:ext uri="{FF2B5EF4-FFF2-40B4-BE49-F238E27FC236}">
                <a16:creationId xmlns:a16="http://schemas.microsoft.com/office/drawing/2014/main" id="{D1188021-1937-4F4E-BD68-9AFB4473A825}"/>
              </a:ext>
            </a:extLst>
          </p:cNvPr>
          <p:cNvSpPr txBox="1"/>
          <p:nvPr/>
        </p:nvSpPr>
        <p:spPr>
          <a:xfrm>
            <a:off x="1572884" y="3687847"/>
            <a:ext cx="5861713" cy="261610"/>
          </a:xfrm>
          <a:prstGeom prst="rect">
            <a:avLst/>
          </a:prstGeom>
          <a:noFill/>
        </p:spPr>
        <p:txBody>
          <a:bodyPr wrap="square" rtlCol="0">
            <a:spAutoFit/>
          </a:bodyPr>
          <a:lstStyle/>
          <a:p>
            <a:pPr algn="ctr"/>
            <a:r>
              <a:rPr lang="en-US" altLang="zh-CN" sz="1100" dirty="0"/>
              <a:t>(a) web images preferred high-level of image semantics</a:t>
            </a:r>
            <a:endParaRPr lang="zh-CN" altLang="en-US" sz="1100" dirty="0"/>
          </a:p>
        </p:txBody>
      </p:sp>
      <p:sp>
        <p:nvSpPr>
          <p:cNvPr id="34" name="TextBox 37">
            <a:extLst>
              <a:ext uri="{FF2B5EF4-FFF2-40B4-BE49-F238E27FC236}">
                <a16:creationId xmlns:a16="http://schemas.microsoft.com/office/drawing/2014/main" id="{239166D4-DBCF-4A5A-8270-60DB281EF366}"/>
              </a:ext>
            </a:extLst>
          </p:cNvPr>
          <p:cNvSpPr txBox="1"/>
          <p:nvPr/>
        </p:nvSpPr>
        <p:spPr>
          <a:xfrm>
            <a:off x="1506133" y="5141757"/>
            <a:ext cx="5861713" cy="261610"/>
          </a:xfrm>
          <a:prstGeom prst="rect">
            <a:avLst/>
          </a:prstGeom>
          <a:noFill/>
        </p:spPr>
        <p:txBody>
          <a:bodyPr wrap="square" rtlCol="0">
            <a:spAutoFit/>
          </a:bodyPr>
          <a:lstStyle/>
          <a:p>
            <a:pPr algn="ctr"/>
            <a:r>
              <a:rPr lang="en-US" altLang="zh-CN" sz="1100" dirty="0"/>
              <a:t>(b)  Abstract paintings preferred mid-level and low-level visual features</a:t>
            </a:r>
            <a:endParaRPr lang="zh-CN" altLang="en-US" sz="1100" dirty="0"/>
          </a:p>
        </p:txBody>
      </p:sp>
      <p:sp>
        <p:nvSpPr>
          <p:cNvPr id="35" name="Rectangle 10">
            <a:extLst>
              <a:ext uri="{FF2B5EF4-FFF2-40B4-BE49-F238E27FC236}">
                <a16:creationId xmlns:a16="http://schemas.microsoft.com/office/drawing/2014/main" id="{2FF30F27-B5B7-4A24-B5D6-58C75083435A}"/>
              </a:ext>
            </a:extLst>
          </p:cNvPr>
          <p:cNvSpPr/>
          <p:nvPr/>
        </p:nvSpPr>
        <p:spPr>
          <a:xfrm>
            <a:off x="5755955" y="5665434"/>
            <a:ext cx="654509" cy="424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10">
            <a:extLst>
              <a:ext uri="{FF2B5EF4-FFF2-40B4-BE49-F238E27FC236}">
                <a16:creationId xmlns:a16="http://schemas.microsoft.com/office/drawing/2014/main" id="{5F218AB4-0A4E-41D8-B7AB-48DB643F731B}"/>
              </a:ext>
            </a:extLst>
          </p:cNvPr>
          <p:cNvSpPr/>
          <p:nvPr/>
        </p:nvSpPr>
        <p:spPr>
          <a:xfrm>
            <a:off x="4114800" y="5665434"/>
            <a:ext cx="654509" cy="42421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107DF046-5C9A-45E8-9454-046D8025EBDD}"/>
              </a:ext>
            </a:extLst>
          </p:cNvPr>
          <p:cNvSpPr txBox="1"/>
          <p:nvPr/>
        </p:nvSpPr>
        <p:spPr>
          <a:xfrm>
            <a:off x="4778976" y="5755732"/>
            <a:ext cx="993376" cy="246221"/>
          </a:xfrm>
          <a:prstGeom prst="rect">
            <a:avLst/>
          </a:prstGeom>
          <a:noFill/>
        </p:spPr>
        <p:txBody>
          <a:bodyPr wrap="square" rtlCol="0">
            <a:spAutoFit/>
          </a:bodyPr>
          <a:lstStyle/>
          <a:p>
            <a:r>
              <a:rPr lang="en-US" altLang="zh-CN" sz="1000" dirty="0"/>
              <a:t>Correct result</a:t>
            </a:r>
            <a:endParaRPr lang="zh-CN" altLang="en-US" sz="1000" dirty="0"/>
          </a:p>
        </p:txBody>
      </p:sp>
      <p:sp>
        <p:nvSpPr>
          <p:cNvPr id="38" name="文本框 37">
            <a:extLst>
              <a:ext uri="{FF2B5EF4-FFF2-40B4-BE49-F238E27FC236}">
                <a16:creationId xmlns:a16="http://schemas.microsoft.com/office/drawing/2014/main" id="{52F0AEFB-0107-4137-9FD6-6E95A48A2924}"/>
              </a:ext>
            </a:extLst>
          </p:cNvPr>
          <p:cNvSpPr txBox="1"/>
          <p:nvPr/>
        </p:nvSpPr>
        <p:spPr>
          <a:xfrm>
            <a:off x="6410464" y="5754432"/>
            <a:ext cx="993376" cy="246221"/>
          </a:xfrm>
          <a:prstGeom prst="rect">
            <a:avLst/>
          </a:prstGeom>
          <a:noFill/>
        </p:spPr>
        <p:txBody>
          <a:bodyPr wrap="square" rtlCol="0">
            <a:spAutoFit/>
          </a:bodyPr>
          <a:lstStyle/>
          <a:p>
            <a:r>
              <a:rPr lang="en-US" altLang="zh-CN" sz="1000" dirty="0"/>
              <a:t>Wrong result</a:t>
            </a:r>
            <a:endParaRPr lang="zh-CN" altLang="en-US" sz="1000" dirty="0"/>
          </a:p>
        </p:txBody>
      </p:sp>
    </p:spTree>
    <p:extLst>
      <p:ext uri="{BB962C8B-B14F-4D97-AF65-F5344CB8AC3E}">
        <p14:creationId xmlns:p14="http://schemas.microsoft.com/office/powerpoint/2010/main" val="2957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par>
                                <p:cTn id="12" presetID="9"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dissolv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6" grpId="0" animBg="1"/>
      <p:bldP spid="23" grpId="0" animBg="1"/>
      <p:bldP spid="25" grpId="0" animBg="1"/>
      <p:bldP spid="27" grpId="0" animBg="1"/>
      <p:bldP spid="31" grpId="0"/>
      <p:bldP spid="32" grpId="0"/>
      <p:bldP spid="33" grpId="0"/>
      <p:bldP spid="34" grpId="0"/>
      <p:bldP spid="35" grpId="0" animBg="1"/>
      <p:bldP spid="36" grpId="0" animBg="1"/>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D1588-76D2-4C1D-8B1F-F5C2C8142D4B}"/>
              </a:ext>
            </a:extLst>
          </p:cNvPr>
          <p:cNvSpPr>
            <a:spLocks noGrp="1"/>
          </p:cNvSpPr>
          <p:nvPr>
            <p:ph type="title"/>
          </p:nvPr>
        </p:nvSpPr>
        <p:spPr/>
        <p:txBody>
          <a:bodyPr/>
          <a:lstStyle/>
          <a:p>
            <a:pPr algn="l"/>
            <a:r>
              <a:rPr lang="en-US" altLang="zh-CN" dirty="0"/>
              <a:t>Methods and experiments</a:t>
            </a:r>
            <a:endParaRPr lang="zh-CN" altLang="en-US" dirty="0"/>
          </a:p>
        </p:txBody>
      </p:sp>
      <p:sp>
        <p:nvSpPr>
          <p:cNvPr id="3" name="内容占位符 2">
            <a:extLst>
              <a:ext uri="{FF2B5EF4-FFF2-40B4-BE49-F238E27FC236}">
                <a16:creationId xmlns:a16="http://schemas.microsoft.com/office/drawing/2014/main" id="{DDB38D08-E2CF-4E9D-AC44-5304180A7B08}"/>
              </a:ext>
            </a:extLst>
          </p:cNvPr>
          <p:cNvSpPr>
            <a:spLocks noGrp="1"/>
          </p:cNvSpPr>
          <p:nvPr>
            <p:ph idx="1"/>
          </p:nvPr>
        </p:nvSpPr>
        <p:spPr>
          <a:xfrm>
            <a:off x="250828" y="1905000"/>
            <a:ext cx="8662989" cy="457200"/>
          </a:xfrm>
        </p:spPr>
        <p:txBody>
          <a:bodyPr/>
          <a:lstStyle/>
          <a:p>
            <a:r>
              <a:rPr lang="en-US" altLang="zh-CN" dirty="0">
                <a:solidFill>
                  <a:srgbClr val="00B0F0"/>
                </a:solidFill>
              </a:rPr>
              <a:t>Different deep networks for various computer vision tasks</a:t>
            </a:r>
            <a:endParaRPr lang="zh-CN" altLang="en-US" dirty="0">
              <a:solidFill>
                <a:srgbClr val="00B0F0"/>
              </a:solidFill>
            </a:endParaRPr>
          </a:p>
        </p:txBody>
      </p:sp>
      <p:sp>
        <p:nvSpPr>
          <p:cNvPr id="5" name="文本占位符 3">
            <a:extLst>
              <a:ext uri="{FF2B5EF4-FFF2-40B4-BE49-F238E27FC236}">
                <a16:creationId xmlns:a16="http://schemas.microsoft.com/office/drawing/2014/main" id="{8C723C20-FA8E-4B0B-B6B2-45FA0A2DD7CF}"/>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Deep Learning for Image Emotion Classification</a:t>
            </a:r>
            <a:endParaRPr lang="zh-CN" altLang="en-US" dirty="0">
              <a:solidFill>
                <a:srgbClr val="00B0F0"/>
              </a:solidFill>
              <a:latin typeface="Microsoft YaHei" pitchFamily="34" charset="-122"/>
              <a:ea typeface="Microsoft YaHei" pitchFamily="34" charset="-122"/>
            </a:endParaRPr>
          </a:p>
        </p:txBody>
      </p:sp>
      <p:sp>
        <p:nvSpPr>
          <p:cNvPr id="44" name="TextBox 41">
            <a:extLst>
              <a:ext uri="{FF2B5EF4-FFF2-40B4-BE49-F238E27FC236}">
                <a16:creationId xmlns:a16="http://schemas.microsoft.com/office/drawing/2014/main" id="{398149AA-CEC0-4894-A830-C913E47F4DF5}"/>
              </a:ext>
            </a:extLst>
          </p:cNvPr>
          <p:cNvSpPr txBox="1"/>
          <p:nvPr/>
        </p:nvSpPr>
        <p:spPr>
          <a:xfrm>
            <a:off x="2102835" y="3599956"/>
            <a:ext cx="345854" cy="200055"/>
          </a:xfrm>
          <a:prstGeom prst="rect">
            <a:avLst/>
          </a:prstGeom>
          <a:noFill/>
        </p:spPr>
        <p:txBody>
          <a:bodyPr wrap="square" rtlCol="0">
            <a:spAutoFit/>
          </a:bodyPr>
          <a:lstStyle/>
          <a:p>
            <a:pPr algn="ctr"/>
            <a:r>
              <a:rPr lang="en-US" sz="700" dirty="0"/>
              <a:t>c1</a:t>
            </a:r>
          </a:p>
        </p:txBody>
      </p:sp>
      <p:grpSp>
        <p:nvGrpSpPr>
          <p:cNvPr id="124" name="组合 123">
            <a:extLst>
              <a:ext uri="{FF2B5EF4-FFF2-40B4-BE49-F238E27FC236}">
                <a16:creationId xmlns:a16="http://schemas.microsoft.com/office/drawing/2014/main" id="{24AE8CBC-90B7-4578-8F52-23FECF3716D9}"/>
              </a:ext>
            </a:extLst>
          </p:cNvPr>
          <p:cNvGrpSpPr/>
          <p:nvPr/>
        </p:nvGrpSpPr>
        <p:grpSpPr>
          <a:xfrm>
            <a:off x="2652695" y="2577126"/>
            <a:ext cx="2949795" cy="1072597"/>
            <a:chOff x="2652695" y="2577126"/>
            <a:chExt cx="2949795" cy="1072597"/>
          </a:xfrm>
        </p:grpSpPr>
        <p:sp>
          <p:nvSpPr>
            <p:cNvPr id="7" name="TextBox 4">
              <a:extLst>
                <a:ext uri="{FF2B5EF4-FFF2-40B4-BE49-F238E27FC236}">
                  <a16:creationId xmlns:a16="http://schemas.microsoft.com/office/drawing/2014/main" id="{8D75376E-EE22-4B1C-84BB-F24CB1D83DE5}"/>
                </a:ext>
              </a:extLst>
            </p:cNvPr>
            <p:cNvSpPr txBox="1"/>
            <p:nvPr/>
          </p:nvSpPr>
          <p:spPr>
            <a:xfrm>
              <a:off x="4622905" y="3259251"/>
              <a:ext cx="345854" cy="200055"/>
            </a:xfrm>
            <a:prstGeom prst="rect">
              <a:avLst/>
            </a:prstGeom>
            <a:noFill/>
          </p:spPr>
          <p:txBody>
            <a:bodyPr wrap="square" rtlCol="0">
              <a:spAutoFit/>
            </a:bodyPr>
            <a:lstStyle/>
            <a:p>
              <a:pPr algn="ctr"/>
              <a:r>
                <a:rPr lang="en-US" sz="700" dirty="0"/>
                <a:t>fc6</a:t>
              </a:r>
            </a:p>
          </p:txBody>
        </p:sp>
        <p:sp>
          <p:nvSpPr>
            <p:cNvPr id="8" name="TextBox 5">
              <a:extLst>
                <a:ext uri="{FF2B5EF4-FFF2-40B4-BE49-F238E27FC236}">
                  <a16:creationId xmlns:a16="http://schemas.microsoft.com/office/drawing/2014/main" id="{27AB275B-3034-4ABD-854D-4A16228BB30C}"/>
                </a:ext>
              </a:extLst>
            </p:cNvPr>
            <p:cNvSpPr txBox="1"/>
            <p:nvPr/>
          </p:nvSpPr>
          <p:spPr>
            <a:xfrm>
              <a:off x="3470330" y="2763394"/>
              <a:ext cx="492346" cy="215444"/>
            </a:xfrm>
            <a:prstGeom prst="rect">
              <a:avLst/>
            </a:prstGeom>
            <a:noFill/>
          </p:spPr>
          <p:txBody>
            <a:bodyPr wrap="square" rtlCol="0">
              <a:spAutoFit/>
            </a:bodyPr>
            <a:lstStyle/>
            <a:p>
              <a:pPr algn="ctr"/>
              <a:r>
                <a:rPr lang="en-US" sz="800" dirty="0"/>
                <a:t>4096</a:t>
              </a:r>
            </a:p>
          </p:txBody>
        </p:sp>
        <p:sp>
          <p:nvSpPr>
            <p:cNvPr id="9" name="TextBox 6">
              <a:extLst>
                <a:ext uri="{FF2B5EF4-FFF2-40B4-BE49-F238E27FC236}">
                  <a16:creationId xmlns:a16="http://schemas.microsoft.com/office/drawing/2014/main" id="{22929C60-8044-4F36-B8A9-066A8FD0C1CA}"/>
                </a:ext>
              </a:extLst>
            </p:cNvPr>
            <p:cNvSpPr txBox="1"/>
            <p:nvPr/>
          </p:nvSpPr>
          <p:spPr>
            <a:xfrm>
              <a:off x="4940510" y="3259101"/>
              <a:ext cx="345854" cy="215444"/>
            </a:xfrm>
            <a:prstGeom prst="rect">
              <a:avLst/>
            </a:prstGeom>
            <a:noFill/>
          </p:spPr>
          <p:txBody>
            <a:bodyPr wrap="square" rtlCol="0">
              <a:spAutoFit/>
            </a:bodyPr>
            <a:lstStyle/>
            <a:p>
              <a:pPr algn="ctr"/>
              <a:r>
                <a:rPr lang="en-US" sz="800" dirty="0"/>
                <a:t>fc7</a:t>
              </a:r>
            </a:p>
          </p:txBody>
        </p:sp>
        <p:sp>
          <p:nvSpPr>
            <p:cNvPr id="10" name="TextBox 7">
              <a:extLst>
                <a:ext uri="{FF2B5EF4-FFF2-40B4-BE49-F238E27FC236}">
                  <a16:creationId xmlns:a16="http://schemas.microsoft.com/office/drawing/2014/main" id="{ADB5AA99-78BA-40FE-A329-BF0574F17351}"/>
                </a:ext>
              </a:extLst>
            </p:cNvPr>
            <p:cNvSpPr txBox="1"/>
            <p:nvPr/>
          </p:nvSpPr>
          <p:spPr>
            <a:xfrm>
              <a:off x="3899725" y="2763394"/>
              <a:ext cx="492346" cy="215444"/>
            </a:xfrm>
            <a:prstGeom prst="rect">
              <a:avLst/>
            </a:prstGeom>
            <a:noFill/>
          </p:spPr>
          <p:txBody>
            <a:bodyPr wrap="square" rtlCol="0">
              <a:spAutoFit/>
            </a:bodyPr>
            <a:lstStyle/>
            <a:p>
              <a:pPr algn="ctr"/>
              <a:r>
                <a:rPr lang="en-US" sz="800" dirty="0"/>
                <a:t>4096</a:t>
              </a:r>
            </a:p>
          </p:txBody>
        </p:sp>
        <p:sp>
          <p:nvSpPr>
            <p:cNvPr id="11" name="Rectangle 8">
              <a:extLst>
                <a:ext uri="{FF2B5EF4-FFF2-40B4-BE49-F238E27FC236}">
                  <a16:creationId xmlns:a16="http://schemas.microsoft.com/office/drawing/2014/main" id="{5190E24B-A093-4648-8935-3C71E087581F}"/>
                </a:ext>
              </a:extLst>
            </p:cNvPr>
            <p:cNvSpPr/>
            <p:nvPr/>
          </p:nvSpPr>
          <p:spPr>
            <a:xfrm>
              <a:off x="4707827" y="2799514"/>
              <a:ext cx="172927" cy="43895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9">
              <a:extLst>
                <a:ext uri="{FF2B5EF4-FFF2-40B4-BE49-F238E27FC236}">
                  <a16:creationId xmlns:a16="http://schemas.microsoft.com/office/drawing/2014/main" id="{BECA2D46-3D17-4374-80F9-9944AB3D7286}"/>
                </a:ext>
              </a:extLst>
            </p:cNvPr>
            <p:cNvSpPr txBox="1"/>
            <p:nvPr/>
          </p:nvSpPr>
          <p:spPr>
            <a:xfrm>
              <a:off x="4248187" y="2763394"/>
              <a:ext cx="492346" cy="215444"/>
            </a:xfrm>
            <a:prstGeom prst="rect">
              <a:avLst/>
            </a:prstGeom>
            <a:noFill/>
          </p:spPr>
          <p:txBody>
            <a:bodyPr wrap="square" rtlCol="0">
              <a:spAutoFit/>
            </a:bodyPr>
            <a:lstStyle/>
            <a:p>
              <a:pPr algn="ctr"/>
              <a:r>
                <a:rPr lang="en-US" sz="800" dirty="0"/>
                <a:t>N</a:t>
              </a:r>
            </a:p>
          </p:txBody>
        </p:sp>
        <p:sp>
          <p:nvSpPr>
            <p:cNvPr id="13" name="TextBox 10">
              <a:extLst>
                <a:ext uri="{FF2B5EF4-FFF2-40B4-BE49-F238E27FC236}">
                  <a16:creationId xmlns:a16="http://schemas.microsoft.com/office/drawing/2014/main" id="{3ED9753D-C88C-4C50-904C-06AB3E5E1B84}"/>
                </a:ext>
              </a:extLst>
            </p:cNvPr>
            <p:cNvSpPr txBox="1"/>
            <p:nvPr/>
          </p:nvSpPr>
          <p:spPr>
            <a:xfrm>
              <a:off x="5193247" y="3189955"/>
              <a:ext cx="345854" cy="215444"/>
            </a:xfrm>
            <a:prstGeom prst="rect">
              <a:avLst/>
            </a:prstGeom>
            <a:noFill/>
          </p:spPr>
          <p:txBody>
            <a:bodyPr wrap="square" rtlCol="0">
              <a:spAutoFit/>
            </a:bodyPr>
            <a:lstStyle/>
            <a:p>
              <a:pPr algn="ctr"/>
              <a:r>
                <a:rPr lang="en-US" sz="800" dirty="0"/>
                <a:t>fc8</a:t>
              </a:r>
            </a:p>
          </p:txBody>
        </p:sp>
        <p:sp>
          <p:nvSpPr>
            <p:cNvPr id="14" name="Cube 11">
              <a:extLst>
                <a:ext uri="{FF2B5EF4-FFF2-40B4-BE49-F238E27FC236}">
                  <a16:creationId xmlns:a16="http://schemas.microsoft.com/office/drawing/2014/main" id="{D98D8197-1EA7-42D1-AC3E-5DDBADD679E2}"/>
                </a:ext>
              </a:extLst>
            </p:cNvPr>
            <p:cNvSpPr/>
            <p:nvPr/>
          </p:nvSpPr>
          <p:spPr>
            <a:xfrm>
              <a:off x="4356129" y="2778534"/>
              <a:ext cx="248387" cy="519143"/>
            </a:xfrm>
            <a:prstGeom prst="cube">
              <a:avLst>
                <a:gd name="adj" fmla="val 51690"/>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2">
              <a:extLst>
                <a:ext uri="{FF2B5EF4-FFF2-40B4-BE49-F238E27FC236}">
                  <a16:creationId xmlns:a16="http://schemas.microsoft.com/office/drawing/2014/main" id="{6DCA525A-3167-4BB3-8B6F-35A69F4AF6DF}"/>
                </a:ext>
              </a:extLst>
            </p:cNvPr>
            <p:cNvSpPr/>
            <p:nvPr/>
          </p:nvSpPr>
          <p:spPr>
            <a:xfrm>
              <a:off x="3900094" y="2778534"/>
              <a:ext cx="340112" cy="519143"/>
            </a:xfrm>
            <a:prstGeom prst="cube">
              <a:avLst>
                <a:gd name="adj" fmla="val 37531"/>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3">
              <a:extLst>
                <a:ext uri="{FF2B5EF4-FFF2-40B4-BE49-F238E27FC236}">
                  <a16:creationId xmlns:a16="http://schemas.microsoft.com/office/drawing/2014/main" id="{1CA57DF5-E9B9-4163-8497-D75942A78A90}"/>
                </a:ext>
              </a:extLst>
            </p:cNvPr>
            <p:cNvSpPr/>
            <p:nvPr/>
          </p:nvSpPr>
          <p:spPr>
            <a:xfrm>
              <a:off x="3490895" y="2782527"/>
              <a:ext cx="340112" cy="519143"/>
            </a:xfrm>
            <a:prstGeom prst="cube">
              <a:avLst>
                <a:gd name="adj" fmla="val 37531"/>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4">
              <a:extLst>
                <a:ext uri="{FF2B5EF4-FFF2-40B4-BE49-F238E27FC236}">
                  <a16:creationId xmlns:a16="http://schemas.microsoft.com/office/drawing/2014/main" id="{3B8C272A-C900-4B1E-AD1C-A22B2C036C78}"/>
                </a:ext>
              </a:extLst>
            </p:cNvPr>
            <p:cNvSpPr/>
            <p:nvPr/>
          </p:nvSpPr>
          <p:spPr>
            <a:xfrm>
              <a:off x="2652695" y="2580811"/>
              <a:ext cx="353157" cy="1021666"/>
            </a:xfrm>
            <a:prstGeom prst="cube">
              <a:avLst>
                <a:gd name="adj" fmla="val 83007"/>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5">
              <a:extLst>
                <a:ext uri="{FF2B5EF4-FFF2-40B4-BE49-F238E27FC236}">
                  <a16:creationId xmlns:a16="http://schemas.microsoft.com/office/drawing/2014/main" id="{DE0AD6D4-3AFB-4ACB-A04F-EF769FEBFDFC}"/>
                </a:ext>
              </a:extLst>
            </p:cNvPr>
            <p:cNvSpPr/>
            <p:nvPr/>
          </p:nvSpPr>
          <p:spPr>
            <a:xfrm>
              <a:off x="3109895" y="2763048"/>
              <a:ext cx="304800" cy="686620"/>
            </a:xfrm>
            <a:prstGeom prst="cube">
              <a:avLst>
                <a:gd name="adj" fmla="val 60608"/>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6">
              <a:extLst>
                <a:ext uri="{FF2B5EF4-FFF2-40B4-BE49-F238E27FC236}">
                  <a16:creationId xmlns:a16="http://schemas.microsoft.com/office/drawing/2014/main" id="{029B9F69-F40C-4FD9-8569-AB97BC71C60C}"/>
                </a:ext>
              </a:extLst>
            </p:cNvPr>
            <p:cNvSpPr/>
            <p:nvPr/>
          </p:nvSpPr>
          <p:spPr>
            <a:xfrm rot="19068177">
              <a:off x="2736521" y="3024127"/>
              <a:ext cx="264391" cy="12471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7">
              <a:extLst>
                <a:ext uri="{FF2B5EF4-FFF2-40B4-BE49-F238E27FC236}">
                  <a16:creationId xmlns:a16="http://schemas.microsoft.com/office/drawing/2014/main" id="{35C3CBCE-966D-4B2A-8E58-AFF1B2BE8F0E}"/>
                </a:ext>
              </a:extLst>
            </p:cNvPr>
            <p:cNvCxnSpPr/>
            <p:nvPr/>
          </p:nvCxnSpPr>
          <p:spPr>
            <a:xfrm>
              <a:off x="2800013" y="3048385"/>
              <a:ext cx="386082" cy="3810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8">
              <a:extLst>
                <a:ext uri="{FF2B5EF4-FFF2-40B4-BE49-F238E27FC236}">
                  <a16:creationId xmlns:a16="http://schemas.microsoft.com/office/drawing/2014/main" id="{0112018A-9644-4F3F-ACCA-292B6B1BC4FD}"/>
                </a:ext>
              </a:extLst>
            </p:cNvPr>
            <p:cNvCxnSpPr/>
            <p:nvPr/>
          </p:nvCxnSpPr>
          <p:spPr>
            <a:xfrm>
              <a:off x="2927600" y="2951494"/>
              <a:ext cx="258495" cy="134991"/>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1AA4F1B3-C475-4153-90FD-BA321FBDAAB7}"/>
                </a:ext>
              </a:extLst>
            </p:cNvPr>
            <p:cNvCxnSpPr/>
            <p:nvPr/>
          </p:nvCxnSpPr>
          <p:spPr>
            <a:xfrm flipV="1">
              <a:off x="2800013" y="3086485"/>
              <a:ext cx="386082" cy="115942"/>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0">
              <a:extLst>
                <a:ext uri="{FF2B5EF4-FFF2-40B4-BE49-F238E27FC236}">
                  <a16:creationId xmlns:a16="http://schemas.microsoft.com/office/drawing/2014/main" id="{566A024F-9770-47BF-9461-A7F1D0DE0F12}"/>
                </a:ext>
              </a:extLst>
            </p:cNvPr>
            <p:cNvCxnSpPr/>
            <p:nvPr/>
          </p:nvCxnSpPr>
          <p:spPr>
            <a:xfrm flipV="1">
              <a:off x="2923786" y="3086485"/>
              <a:ext cx="262309" cy="19873"/>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Parallelogram 21">
              <a:extLst>
                <a:ext uri="{FF2B5EF4-FFF2-40B4-BE49-F238E27FC236}">
                  <a16:creationId xmlns:a16="http://schemas.microsoft.com/office/drawing/2014/main" id="{9525DE87-B15A-4DF1-8B0A-9C84F56B2088}"/>
                </a:ext>
              </a:extLst>
            </p:cNvPr>
            <p:cNvSpPr/>
            <p:nvPr/>
          </p:nvSpPr>
          <p:spPr>
            <a:xfrm rot="19068177">
              <a:off x="3268373" y="2957222"/>
              <a:ext cx="171136" cy="10530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2">
              <a:extLst>
                <a:ext uri="{FF2B5EF4-FFF2-40B4-BE49-F238E27FC236}">
                  <a16:creationId xmlns:a16="http://schemas.microsoft.com/office/drawing/2014/main" id="{AD1C18E9-11AE-4F54-A46C-559D88B23110}"/>
                </a:ext>
              </a:extLst>
            </p:cNvPr>
            <p:cNvCxnSpPr/>
            <p:nvPr/>
          </p:nvCxnSpPr>
          <p:spPr>
            <a:xfrm>
              <a:off x="3357458" y="2913394"/>
              <a:ext cx="209637" cy="10559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3">
              <a:extLst>
                <a:ext uri="{FF2B5EF4-FFF2-40B4-BE49-F238E27FC236}">
                  <a16:creationId xmlns:a16="http://schemas.microsoft.com/office/drawing/2014/main" id="{FD1FE5D7-1ABD-4E38-9CE8-D5C4F0246466}"/>
                </a:ext>
              </a:extLst>
            </p:cNvPr>
            <p:cNvCxnSpPr/>
            <p:nvPr/>
          </p:nvCxnSpPr>
          <p:spPr>
            <a:xfrm flipV="1">
              <a:off x="3360896" y="3018989"/>
              <a:ext cx="206199" cy="4622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4">
              <a:extLst>
                <a:ext uri="{FF2B5EF4-FFF2-40B4-BE49-F238E27FC236}">
                  <a16:creationId xmlns:a16="http://schemas.microsoft.com/office/drawing/2014/main" id="{A1943E54-1370-4107-BB9D-9987F64A876D}"/>
                </a:ext>
              </a:extLst>
            </p:cNvPr>
            <p:cNvCxnSpPr/>
            <p:nvPr/>
          </p:nvCxnSpPr>
          <p:spPr>
            <a:xfrm>
              <a:off x="3321545" y="2961912"/>
              <a:ext cx="245550" cy="570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5">
              <a:extLst>
                <a:ext uri="{FF2B5EF4-FFF2-40B4-BE49-F238E27FC236}">
                  <a16:creationId xmlns:a16="http://schemas.microsoft.com/office/drawing/2014/main" id="{B51DD5B9-98DB-4481-A8DA-EBBDD2ACAD4A}"/>
                </a:ext>
              </a:extLst>
            </p:cNvPr>
            <p:cNvCxnSpPr/>
            <p:nvPr/>
          </p:nvCxnSpPr>
          <p:spPr>
            <a:xfrm flipV="1">
              <a:off x="3321545" y="3032149"/>
              <a:ext cx="211553" cy="64272"/>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Parallelogram 26">
              <a:extLst>
                <a:ext uri="{FF2B5EF4-FFF2-40B4-BE49-F238E27FC236}">
                  <a16:creationId xmlns:a16="http://schemas.microsoft.com/office/drawing/2014/main" id="{1D04A044-E19C-410E-9C90-276119712584}"/>
                </a:ext>
              </a:extLst>
            </p:cNvPr>
            <p:cNvSpPr/>
            <p:nvPr/>
          </p:nvSpPr>
          <p:spPr>
            <a:xfrm rot="19068177">
              <a:off x="3704472" y="2960506"/>
              <a:ext cx="171136" cy="10530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7">
              <a:extLst>
                <a:ext uri="{FF2B5EF4-FFF2-40B4-BE49-F238E27FC236}">
                  <a16:creationId xmlns:a16="http://schemas.microsoft.com/office/drawing/2014/main" id="{8DB0AFEB-8FEB-4DB9-A612-838C4DE078A3}"/>
                </a:ext>
              </a:extLst>
            </p:cNvPr>
            <p:cNvCxnSpPr/>
            <p:nvPr/>
          </p:nvCxnSpPr>
          <p:spPr>
            <a:xfrm>
              <a:off x="3793557" y="2916678"/>
              <a:ext cx="209637" cy="10559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8">
              <a:extLst>
                <a:ext uri="{FF2B5EF4-FFF2-40B4-BE49-F238E27FC236}">
                  <a16:creationId xmlns:a16="http://schemas.microsoft.com/office/drawing/2014/main" id="{A1896B87-BABB-48BB-9D5E-AF3FF34E3399}"/>
                </a:ext>
              </a:extLst>
            </p:cNvPr>
            <p:cNvCxnSpPr/>
            <p:nvPr/>
          </p:nvCxnSpPr>
          <p:spPr>
            <a:xfrm flipV="1">
              <a:off x="3796995" y="3022273"/>
              <a:ext cx="206199" cy="4622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9">
              <a:extLst>
                <a:ext uri="{FF2B5EF4-FFF2-40B4-BE49-F238E27FC236}">
                  <a16:creationId xmlns:a16="http://schemas.microsoft.com/office/drawing/2014/main" id="{147193A6-B9A8-4C15-AB5E-45DE0E64EB52}"/>
                </a:ext>
              </a:extLst>
            </p:cNvPr>
            <p:cNvCxnSpPr/>
            <p:nvPr/>
          </p:nvCxnSpPr>
          <p:spPr>
            <a:xfrm>
              <a:off x="3757644" y="2965196"/>
              <a:ext cx="245550" cy="570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0">
              <a:extLst>
                <a:ext uri="{FF2B5EF4-FFF2-40B4-BE49-F238E27FC236}">
                  <a16:creationId xmlns:a16="http://schemas.microsoft.com/office/drawing/2014/main" id="{088008F8-D58D-4DBE-AD71-C35CA469E76E}"/>
                </a:ext>
              </a:extLst>
            </p:cNvPr>
            <p:cNvCxnSpPr/>
            <p:nvPr/>
          </p:nvCxnSpPr>
          <p:spPr>
            <a:xfrm flipV="1">
              <a:off x="3757644" y="3042098"/>
              <a:ext cx="212081" cy="60986"/>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Parallelogram 31">
              <a:extLst>
                <a:ext uri="{FF2B5EF4-FFF2-40B4-BE49-F238E27FC236}">
                  <a16:creationId xmlns:a16="http://schemas.microsoft.com/office/drawing/2014/main" id="{C510A6D2-9DD9-4875-86FA-BB103869B2C2}"/>
                </a:ext>
              </a:extLst>
            </p:cNvPr>
            <p:cNvSpPr/>
            <p:nvPr/>
          </p:nvSpPr>
          <p:spPr>
            <a:xfrm rot="19068177">
              <a:off x="4113686" y="2944888"/>
              <a:ext cx="171136" cy="10530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2">
              <a:extLst>
                <a:ext uri="{FF2B5EF4-FFF2-40B4-BE49-F238E27FC236}">
                  <a16:creationId xmlns:a16="http://schemas.microsoft.com/office/drawing/2014/main" id="{79D60933-4093-44EF-81B2-2E04BD3D06B6}"/>
                </a:ext>
              </a:extLst>
            </p:cNvPr>
            <p:cNvCxnSpPr/>
            <p:nvPr/>
          </p:nvCxnSpPr>
          <p:spPr>
            <a:xfrm>
              <a:off x="4202771" y="2901060"/>
              <a:ext cx="209637" cy="10559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3">
              <a:extLst>
                <a:ext uri="{FF2B5EF4-FFF2-40B4-BE49-F238E27FC236}">
                  <a16:creationId xmlns:a16="http://schemas.microsoft.com/office/drawing/2014/main" id="{CAF27555-5A7E-43F4-BA40-0505438A0046}"/>
                </a:ext>
              </a:extLst>
            </p:cNvPr>
            <p:cNvCxnSpPr/>
            <p:nvPr/>
          </p:nvCxnSpPr>
          <p:spPr>
            <a:xfrm flipV="1">
              <a:off x="4206209" y="3006655"/>
              <a:ext cx="206199" cy="4622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22EFBA62-5BF4-434F-A90F-57AC9BE1F098}"/>
                </a:ext>
              </a:extLst>
            </p:cNvPr>
            <p:cNvCxnSpPr/>
            <p:nvPr/>
          </p:nvCxnSpPr>
          <p:spPr>
            <a:xfrm>
              <a:off x="4166858" y="2949578"/>
              <a:ext cx="245550" cy="570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5">
              <a:extLst>
                <a:ext uri="{FF2B5EF4-FFF2-40B4-BE49-F238E27FC236}">
                  <a16:creationId xmlns:a16="http://schemas.microsoft.com/office/drawing/2014/main" id="{217A4066-1AB0-4105-B241-01CDCC67281E}"/>
                </a:ext>
              </a:extLst>
            </p:cNvPr>
            <p:cNvCxnSpPr/>
            <p:nvPr/>
          </p:nvCxnSpPr>
          <p:spPr>
            <a:xfrm flipV="1">
              <a:off x="4166858" y="3006655"/>
              <a:ext cx="245550" cy="73054"/>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Rectangle 36">
              <a:extLst>
                <a:ext uri="{FF2B5EF4-FFF2-40B4-BE49-F238E27FC236}">
                  <a16:creationId xmlns:a16="http://schemas.microsoft.com/office/drawing/2014/main" id="{2FBD14A6-1C74-490F-84EC-084DD54B3666}"/>
                </a:ext>
              </a:extLst>
            </p:cNvPr>
            <p:cNvSpPr/>
            <p:nvPr/>
          </p:nvSpPr>
          <p:spPr>
            <a:xfrm>
              <a:off x="4988626" y="2796255"/>
              <a:ext cx="172927" cy="45182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7">
              <a:extLst>
                <a:ext uri="{FF2B5EF4-FFF2-40B4-BE49-F238E27FC236}">
                  <a16:creationId xmlns:a16="http://schemas.microsoft.com/office/drawing/2014/main" id="{7AEB03F7-4CB5-4823-AEDF-75719065A737}"/>
                </a:ext>
              </a:extLst>
            </p:cNvPr>
            <p:cNvSpPr/>
            <p:nvPr/>
          </p:nvSpPr>
          <p:spPr>
            <a:xfrm>
              <a:off x="5269853" y="2871589"/>
              <a:ext cx="172927" cy="30136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38">
              <a:extLst>
                <a:ext uri="{FF2B5EF4-FFF2-40B4-BE49-F238E27FC236}">
                  <a16:creationId xmlns:a16="http://schemas.microsoft.com/office/drawing/2014/main" id="{C6341438-3657-459F-86BA-67452B0EED4B}"/>
                </a:ext>
              </a:extLst>
            </p:cNvPr>
            <p:cNvSpPr/>
            <p:nvPr/>
          </p:nvSpPr>
          <p:spPr>
            <a:xfrm>
              <a:off x="4616825" y="2958375"/>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39">
              <a:extLst>
                <a:ext uri="{FF2B5EF4-FFF2-40B4-BE49-F238E27FC236}">
                  <a16:creationId xmlns:a16="http://schemas.microsoft.com/office/drawing/2014/main" id="{5F49A5EA-91C3-4AB8-AFA3-AB39C5A08691}"/>
                </a:ext>
              </a:extLst>
            </p:cNvPr>
            <p:cNvSpPr/>
            <p:nvPr/>
          </p:nvSpPr>
          <p:spPr>
            <a:xfrm>
              <a:off x="4902410" y="2962819"/>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0">
              <a:extLst>
                <a:ext uri="{FF2B5EF4-FFF2-40B4-BE49-F238E27FC236}">
                  <a16:creationId xmlns:a16="http://schemas.microsoft.com/office/drawing/2014/main" id="{355B69B3-48F7-4102-ADFD-BF0D2997B6C5}"/>
                </a:ext>
              </a:extLst>
            </p:cNvPr>
            <p:cNvSpPr/>
            <p:nvPr/>
          </p:nvSpPr>
          <p:spPr>
            <a:xfrm>
              <a:off x="5176580" y="2967108"/>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2">
              <a:extLst>
                <a:ext uri="{FF2B5EF4-FFF2-40B4-BE49-F238E27FC236}">
                  <a16:creationId xmlns:a16="http://schemas.microsoft.com/office/drawing/2014/main" id="{49BD614A-EB1B-4CC1-9C89-963C4B78E679}"/>
                </a:ext>
              </a:extLst>
            </p:cNvPr>
            <p:cNvSpPr txBox="1"/>
            <p:nvPr/>
          </p:nvSpPr>
          <p:spPr>
            <a:xfrm>
              <a:off x="3008087" y="3449668"/>
              <a:ext cx="345854" cy="200055"/>
            </a:xfrm>
            <a:prstGeom prst="rect">
              <a:avLst/>
            </a:prstGeom>
            <a:noFill/>
          </p:spPr>
          <p:txBody>
            <a:bodyPr wrap="square" rtlCol="0">
              <a:spAutoFit/>
            </a:bodyPr>
            <a:lstStyle/>
            <a:p>
              <a:pPr algn="ctr"/>
              <a:r>
                <a:rPr lang="en-US" sz="700" dirty="0"/>
                <a:t>c2</a:t>
              </a:r>
            </a:p>
          </p:txBody>
        </p:sp>
        <p:sp>
          <p:nvSpPr>
            <p:cNvPr id="46" name="TextBox 43">
              <a:extLst>
                <a:ext uri="{FF2B5EF4-FFF2-40B4-BE49-F238E27FC236}">
                  <a16:creationId xmlns:a16="http://schemas.microsoft.com/office/drawing/2014/main" id="{34148594-A4D0-4F6A-A7CF-A27D99C13612}"/>
                </a:ext>
              </a:extLst>
            </p:cNvPr>
            <p:cNvSpPr txBox="1"/>
            <p:nvPr/>
          </p:nvSpPr>
          <p:spPr>
            <a:xfrm>
              <a:off x="3427321" y="3301493"/>
              <a:ext cx="345854" cy="200055"/>
            </a:xfrm>
            <a:prstGeom prst="rect">
              <a:avLst/>
            </a:prstGeom>
            <a:noFill/>
          </p:spPr>
          <p:txBody>
            <a:bodyPr wrap="square" rtlCol="0">
              <a:spAutoFit/>
            </a:bodyPr>
            <a:lstStyle/>
            <a:p>
              <a:pPr algn="ctr"/>
              <a:r>
                <a:rPr lang="en-US" sz="700" dirty="0"/>
                <a:t>c3</a:t>
              </a:r>
            </a:p>
          </p:txBody>
        </p:sp>
        <p:sp>
          <p:nvSpPr>
            <p:cNvPr id="47" name="TextBox 44">
              <a:extLst>
                <a:ext uri="{FF2B5EF4-FFF2-40B4-BE49-F238E27FC236}">
                  <a16:creationId xmlns:a16="http://schemas.microsoft.com/office/drawing/2014/main" id="{6D4304B0-6D9C-46D2-AFAE-D89810FA26C0}"/>
                </a:ext>
              </a:extLst>
            </p:cNvPr>
            <p:cNvSpPr txBox="1"/>
            <p:nvPr/>
          </p:nvSpPr>
          <p:spPr>
            <a:xfrm>
              <a:off x="3821004" y="3294636"/>
              <a:ext cx="345854" cy="200055"/>
            </a:xfrm>
            <a:prstGeom prst="rect">
              <a:avLst/>
            </a:prstGeom>
            <a:noFill/>
          </p:spPr>
          <p:txBody>
            <a:bodyPr wrap="square" rtlCol="0">
              <a:spAutoFit/>
            </a:bodyPr>
            <a:lstStyle/>
            <a:p>
              <a:pPr algn="ctr"/>
              <a:r>
                <a:rPr lang="en-US" sz="700" dirty="0"/>
                <a:t>c4</a:t>
              </a:r>
            </a:p>
          </p:txBody>
        </p:sp>
        <p:sp>
          <p:nvSpPr>
            <p:cNvPr id="48" name="TextBox 45">
              <a:extLst>
                <a:ext uri="{FF2B5EF4-FFF2-40B4-BE49-F238E27FC236}">
                  <a16:creationId xmlns:a16="http://schemas.microsoft.com/office/drawing/2014/main" id="{DCFBA638-2396-47D4-AF20-55526E758B98}"/>
                </a:ext>
              </a:extLst>
            </p:cNvPr>
            <p:cNvSpPr txBox="1"/>
            <p:nvPr/>
          </p:nvSpPr>
          <p:spPr>
            <a:xfrm>
              <a:off x="4258662" y="3290648"/>
              <a:ext cx="345854" cy="200055"/>
            </a:xfrm>
            <a:prstGeom prst="rect">
              <a:avLst/>
            </a:prstGeom>
            <a:noFill/>
          </p:spPr>
          <p:txBody>
            <a:bodyPr wrap="square" rtlCol="0">
              <a:spAutoFit/>
            </a:bodyPr>
            <a:lstStyle/>
            <a:p>
              <a:pPr algn="ctr"/>
              <a:r>
                <a:rPr lang="en-US" sz="700" dirty="0"/>
                <a:t>c5</a:t>
              </a:r>
            </a:p>
          </p:txBody>
        </p:sp>
        <p:sp>
          <p:nvSpPr>
            <p:cNvPr id="49" name="TextBox 47">
              <a:extLst>
                <a:ext uri="{FF2B5EF4-FFF2-40B4-BE49-F238E27FC236}">
                  <a16:creationId xmlns:a16="http://schemas.microsoft.com/office/drawing/2014/main" id="{CF1D9FAC-6259-454C-9B59-0B1663501126}"/>
                </a:ext>
              </a:extLst>
            </p:cNvPr>
            <p:cNvSpPr txBox="1"/>
            <p:nvPr/>
          </p:nvSpPr>
          <p:spPr>
            <a:xfrm>
              <a:off x="4536586" y="2580811"/>
              <a:ext cx="492346" cy="215444"/>
            </a:xfrm>
            <a:prstGeom prst="rect">
              <a:avLst/>
            </a:prstGeom>
            <a:noFill/>
          </p:spPr>
          <p:txBody>
            <a:bodyPr wrap="square" rtlCol="0">
              <a:spAutoFit/>
            </a:bodyPr>
            <a:lstStyle/>
            <a:p>
              <a:pPr algn="ctr"/>
              <a:r>
                <a:rPr lang="en-US" sz="800" dirty="0"/>
                <a:t>4096</a:t>
              </a:r>
            </a:p>
          </p:txBody>
        </p:sp>
        <p:sp>
          <p:nvSpPr>
            <p:cNvPr id="50" name="TextBox 48">
              <a:extLst>
                <a:ext uri="{FF2B5EF4-FFF2-40B4-BE49-F238E27FC236}">
                  <a16:creationId xmlns:a16="http://schemas.microsoft.com/office/drawing/2014/main" id="{B9E4206C-2343-416B-9555-7C1E2DFFD938}"/>
                </a:ext>
              </a:extLst>
            </p:cNvPr>
            <p:cNvSpPr txBox="1"/>
            <p:nvPr/>
          </p:nvSpPr>
          <p:spPr>
            <a:xfrm>
              <a:off x="4828916" y="2577126"/>
              <a:ext cx="492346" cy="215444"/>
            </a:xfrm>
            <a:prstGeom prst="rect">
              <a:avLst/>
            </a:prstGeom>
            <a:noFill/>
          </p:spPr>
          <p:txBody>
            <a:bodyPr wrap="square" rtlCol="0">
              <a:spAutoFit/>
            </a:bodyPr>
            <a:lstStyle/>
            <a:p>
              <a:pPr algn="ctr"/>
              <a:r>
                <a:rPr lang="en-US" sz="800" dirty="0"/>
                <a:t>4096</a:t>
              </a:r>
            </a:p>
          </p:txBody>
        </p:sp>
        <p:sp>
          <p:nvSpPr>
            <p:cNvPr id="51" name="TextBox 49">
              <a:extLst>
                <a:ext uri="{FF2B5EF4-FFF2-40B4-BE49-F238E27FC236}">
                  <a16:creationId xmlns:a16="http://schemas.microsoft.com/office/drawing/2014/main" id="{09AE1D9C-47A0-4AB0-BF26-70B9193A9DE8}"/>
                </a:ext>
              </a:extLst>
            </p:cNvPr>
            <p:cNvSpPr txBox="1"/>
            <p:nvPr/>
          </p:nvSpPr>
          <p:spPr>
            <a:xfrm>
              <a:off x="5110144" y="2663637"/>
              <a:ext cx="492346" cy="215444"/>
            </a:xfrm>
            <a:prstGeom prst="rect">
              <a:avLst/>
            </a:prstGeom>
            <a:noFill/>
          </p:spPr>
          <p:txBody>
            <a:bodyPr wrap="square" rtlCol="0">
              <a:spAutoFit/>
            </a:bodyPr>
            <a:lstStyle/>
            <a:p>
              <a:pPr algn="ctr"/>
              <a:r>
                <a:rPr lang="en-US" sz="800" dirty="0"/>
                <a:t>n</a:t>
              </a:r>
            </a:p>
          </p:txBody>
        </p:sp>
      </p:grpSp>
      <p:cxnSp>
        <p:nvCxnSpPr>
          <p:cNvPr id="52" name="Straight Connector 24">
            <a:extLst>
              <a:ext uri="{FF2B5EF4-FFF2-40B4-BE49-F238E27FC236}">
                <a16:creationId xmlns:a16="http://schemas.microsoft.com/office/drawing/2014/main" id="{B22785F7-0B39-488F-94D9-64544B226E57}"/>
              </a:ext>
            </a:extLst>
          </p:cNvPr>
          <p:cNvCxnSpPr>
            <a:cxnSpLocks/>
          </p:cNvCxnSpPr>
          <p:nvPr/>
        </p:nvCxnSpPr>
        <p:spPr>
          <a:xfrm>
            <a:off x="2527593" y="2438400"/>
            <a:ext cx="0" cy="12826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9E9FF482-121F-4D77-BF40-50E13CEE5DDC}"/>
              </a:ext>
            </a:extLst>
          </p:cNvPr>
          <p:cNvSpPr txBox="1"/>
          <p:nvPr/>
        </p:nvSpPr>
        <p:spPr>
          <a:xfrm>
            <a:off x="228600" y="2722217"/>
            <a:ext cx="2254802" cy="646331"/>
          </a:xfrm>
          <a:prstGeom prst="rect">
            <a:avLst/>
          </a:prstGeom>
          <a:noFill/>
        </p:spPr>
        <p:txBody>
          <a:bodyPr wrap="square" rtlCol="0">
            <a:spAutoFit/>
          </a:bodyPr>
          <a:lstStyle/>
          <a:p>
            <a:pPr algn="ctr"/>
            <a:r>
              <a:rPr lang="en-US" altLang="zh-CN" dirty="0">
                <a:solidFill>
                  <a:schemeClr val="accent1"/>
                </a:solidFill>
              </a:rPr>
              <a:t>Image Recognition</a:t>
            </a:r>
          </a:p>
          <a:p>
            <a:pPr algn="ctr"/>
            <a:r>
              <a:rPr lang="en-US" altLang="zh-CN" dirty="0">
                <a:solidFill>
                  <a:schemeClr val="accent1"/>
                </a:solidFill>
              </a:rPr>
              <a:t>(AlexNet)</a:t>
            </a:r>
            <a:endParaRPr lang="zh-CN" altLang="en-US" dirty="0">
              <a:solidFill>
                <a:schemeClr val="accent1"/>
              </a:solidFill>
            </a:endParaRPr>
          </a:p>
        </p:txBody>
      </p:sp>
      <p:sp>
        <p:nvSpPr>
          <p:cNvPr id="57" name="文本框 56">
            <a:extLst>
              <a:ext uri="{FF2B5EF4-FFF2-40B4-BE49-F238E27FC236}">
                <a16:creationId xmlns:a16="http://schemas.microsoft.com/office/drawing/2014/main" id="{639E9050-A325-4A1F-8D5F-BF2D2BDECED8}"/>
              </a:ext>
            </a:extLst>
          </p:cNvPr>
          <p:cNvSpPr txBox="1"/>
          <p:nvPr/>
        </p:nvSpPr>
        <p:spPr>
          <a:xfrm>
            <a:off x="838200" y="4236974"/>
            <a:ext cx="2379575" cy="369332"/>
          </a:xfrm>
          <a:prstGeom prst="rect">
            <a:avLst/>
          </a:prstGeom>
          <a:noFill/>
        </p:spPr>
        <p:txBody>
          <a:bodyPr wrap="square" rtlCol="0">
            <a:spAutoFit/>
          </a:bodyPr>
          <a:lstStyle/>
          <a:p>
            <a:pPr algn="ctr"/>
            <a:r>
              <a:rPr lang="en-US" altLang="zh-CN" dirty="0">
                <a:solidFill>
                  <a:schemeClr val="accent1"/>
                </a:solidFill>
              </a:rPr>
              <a:t>Aesthetics Evaluation</a:t>
            </a:r>
          </a:p>
        </p:txBody>
      </p:sp>
      <p:grpSp>
        <p:nvGrpSpPr>
          <p:cNvPr id="125" name="组合 124">
            <a:extLst>
              <a:ext uri="{FF2B5EF4-FFF2-40B4-BE49-F238E27FC236}">
                <a16:creationId xmlns:a16="http://schemas.microsoft.com/office/drawing/2014/main" id="{5858CE3D-F387-4919-8B2A-D100D0F979A9}"/>
              </a:ext>
            </a:extLst>
          </p:cNvPr>
          <p:cNvGrpSpPr/>
          <p:nvPr/>
        </p:nvGrpSpPr>
        <p:grpSpPr>
          <a:xfrm>
            <a:off x="3200400" y="3810000"/>
            <a:ext cx="2623242" cy="1309910"/>
            <a:chOff x="3625158" y="3810000"/>
            <a:chExt cx="2623242" cy="1309910"/>
          </a:xfrm>
        </p:grpSpPr>
        <p:cxnSp>
          <p:nvCxnSpPr>
            <p:cNvPr id="58" name="Straight Connector 24">
              <a:extLst>
                <a:ext uri="{FF2B5EF4-FFF2-40B4-BE49-F238E27FC236}">
                  <a16:creationId xmlns:a16="http://schemas.microsoft.com/office/drawing/2014/main" id="{3ABBC170-83B5-4478-8ADC-A9A6AF2B871F}"/>
                </a:ext>
              </a:extLst>
            </p:cNvPr>
            <p:cNvCxnSpPr>
              <a:cxnSpLocks/>
            </p:cNvCxnSpPr>
            <p:nvPr/>
          </p:nvCxnSpPr>
          <p:spPr>
            <a:xfrm>
              <a:off x="3669564" y="3810000"/>
              <a:ext cx="0" cy="12826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Cube 53">
              <a:extLst>
                <a:ext uri="{FF2B5EF4-FFF2-40B4-BE49-F238E27FC236}">
                  <a16:creationId xmlns:a16="http://schemas.microsoft.com/office/drawing/2014/main" id="{7B42F3EA-4343-4F14-BD06-45DB6FB5A378}"/>
                </a:ext>
              </a:extLst>
            </p:cNvPr>
            <p:cNvSpPr/>
            <p:nvPr/>
          </p:nvSpPr>
          <p:spPr>
            <a:xfrm>
              <a:off x="5002390" y="4083923"/>
              <a:ext cx="340112" cy="519143"/>
            </a:xfrm>
            <a:prstGeom prst="cube">
              <a:avLst>
                <a:gd name="adj" fmla="val 37531"/>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4">
              <a:extLst>
                <a:ext uri="{FF2B5EF4-FFF2-40B4-BE49-F238E27FC236}">
                  <a16:creationId xmlns:a16="http://schemas.microsoft.com/office/drawing/2014/main" id="{0BF66CD5-F08E-4A2E-BB24-9A281EC3E848}"/>
                </a:ext>
              </a:extLst>
            </p:cNvPr>
            <p:cNvSpPr/>
            <p:nvPr/>
          </p:nvSpPr>
          <p:spPr>
            <a:xfrm>
              <a:off x="4593191" y="4087916"/>
              <a:ext cx="340112" cy="519143"/>
            </a:xfrm>
            <a:prstGeom prst="cube">
              <a:avLst>
                <a:gd name="adj" fmla="val 37531"/>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55">
              <a:extLst>
                <a:ext uri="{FF2B5EF4-FFF2-40B4-BE49-F238E27FC236}">
                  <a16:creationId xmlns:a16="http://schemas.microsoft.com/office/drawing/2014/main" id="{5376246D-AECE-441C-852C-516B47003AC6}"/>
                </a:ext>
              </a:extLst>
            </p:cNvPr>
            <p:cNvSpPr/>
            <p:nvPr/>
          </p:nvSpPr>
          <p:spPr>
            <a:xfrm>
              <a:off x="3754991" y="3886200"/>
              <a:ext cx="353157" cy="1021666"/>
            </a:xfrm>
            <a:prstGeom prst="cube">
              <a:avLst>
                <a:gd name="adj" fmla="val 83007"/>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56">
              <a:extLst>
                <a:ext uri="{FF2B5EF4-FFF2-40B4-BE49-F238E27FC236}">
                  <a16:creationId xmlns:a16="http://schemas.microsoft.com/office/drawing/2014/main" id="{D6D5F75B-B5E2-4114-A020-B33DC3CC7A83}"/>
                </a:ext>
              </a:extLst>
            </p:cNvPr>
            <p:cNvSpPr/>
            <p:nvPr/>
          </p:nvSpPr>
          <p:spPr>
            <a:xfrm>
              <a:off x="4212191" y="4068437"/>
              <a:ext cx="304800" cy="686620"/>
            </a:xfrm>
            <a:prstGeom prst="cube">
              <a:avLst>
                <a:gd name="adj" fmla="val 60608"/>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57">
              <a:extLst>
                <a:ext uri="{FF2B5EF4-FFF2-40B4-BE49-F238E27FC236}">
                  <a16:creationId xmlns:a16="http://schemas.microsoft.com/office/drawing/2014/main" id="{C5936867-A3B6-470B-A707-052ED6F2905A}"/>
                </a:ext>
              </a:extLst>
            </p:cNvPr>
            <p:cNvSpPr/>
            <p:nvPr/>
          </p:nvSpPr>
          <p:spPr>
            <a:xfrm rot="19068177">
              <a:off x="3838817" y="4329516"/>
              <a:ext cx="264391" cy="12471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58">
              <a:extLst>
                <a:ext uri="{FF2B5EF4-FFF2-40B4-BE49-F238E27FC236}">
                  <a16:creationId xmlns:a16="http://schemas.microsoft.com/office/drawing/2014/main" id="{EC0F8723-60A2-419F-B289-99AFF02639FC}"/>
                </a:ext>
              </a:extLst>
            </p:cNvPr>
            <p:cNvCxnSpPr/>
            <p:nvPr/>
          </p:nvCxnSpPr>
          <p:spPr>
            <a:xfrm>
              <a:off x="3902309" y="4353774"/>
              <a:ext cx="386082" cy="3810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59">
              <a:extLst>
                <a:ext uri="{FF2B5EF4-FFF2-40B4-BE49-F238E27FC236}">
                  <a16:creationId xmlns:a16="http://schemas.microsoft.com/office/drawing/2014/main" id="{5C03C60F-2CB1-471E-B277-A82E8CC22FB1}"/>
                </a:ext>
              </a:extLst>
            </p:cNvPr>
            <p:cNvCxnSpPr/>
            <p:nvPr/>
          </p:nvCxnSpPr>
          <p:spPr>
            <a:xfrm>
              <a:off x="4029896" y="4256883"/>
              <a:ext cx="258495" cy="134991"/>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0">
              <a:extLst>
                <a:ext uri="{FF2B5EF4-FFF2-40B4-BE49-F238E27FC236}">
                  <a16:creationId xmlns:a16="http://schemas.microsoft.com/office/drawing/2014/main" id="{A6941D81-F78D-4575-8E9F-3FFF52336886}"/>
                </a:ext>
              </a:extLst>
            </p:cNvPr>
            <p:cNvCxnSpPr/>
            <p:nvPr/>
          </p:nvCxnSpPr>
          <p:spPr>
            <a:xfrm flipV="1">
              <a:off x="3902309" y="4391874"/>
              <a:ext cx="386082" cy="115942"/>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1">
              <a:extLst>
                <a:ext uri="{FF2B5EF4-FFF2-40B4-BE49-F238E27FC236}">
                  <a16:creationId xmlns:a16="http://schemas.microsoft.com/office/drawing/2014/main" id="{DCFF7BC1-937E-4588-A090-DBABCA60C0F6}"/>
                </a:ext>
              </a:extLst>
            </p:cNvPr>
            <p:cNvCxnSpPr/>
            <p:nvPr/>
          </p:nvCxnSpPr>
          <p:spPr>
            <a:xfrm flipV="1">
              <a:off x="4026082" y="4391874"/>
              <a:ext cx="262309" cy="19873"/>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8" name="Parallelogram 62">
              <a:extLst>
                <a:ext uri="{FF2B5EF4-FFF2-40B4-BE49-F238E27FC236}">
                  <a16:creationId xmlns:a16="http://schemas.microsoft.com/office/drawing/2014/main" id="{F82149B9-D809-4617-8927-5A0E74FBEB41}"/>
                </a:ext>
              </a:extLst>
            </p:cNvPr>
            <p:cNvSpPr/>
            <p:nvPr/>
          </p:nvSpPr>
          <p:spPr>
            <a:xfrm rot="19068177">
              <a:off x="4370669" y="4262611"/>
              <a:ext cx="171136" cy="10530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3">
              <a:extLst>
                <a:ext uri="{FF2B5EF4-FFF2-40B4-BE49-F238E27FC236}">
                  <a16:creationId xmlns:a16="http://schemas.microsoft.com/office/drawing/2014/main" id="{6F9242B8-3225-4C30-84FD-09413934372E}"/>
                </a:ext>
              </a:extLst>
            </p:cNvPr>
            <p:cNvCxnSpPr/>
            <p:nvPr/>
          </p:nvCxnSpPr>
          <p:spPr>
            <a:xfrm>
              <a:off x="4459754" y="4218783"/>
              <a:ext cx="209637" cy="10559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4">
              <a:extLst>
                <a:ext uri="{FF2B5EF4-FFF2-40B4-BE49-F238E27FC236}">
                  <a16:creationId xmlns:a16="http://schemas.microsoft.com/office/drawing/2014/main" id="{AB0A1812-99C5-4581-8630-BF4FE243F305}"/>
                </a:ext>
              </a:extLst>
            </p:cNvPr>
            <p:cNvCxnSpPr/>
            <p:nvPr/>
          </p:nvCxnSpPr>
          <p:spPr>
            <a:xfrm flipV="1">
              <a:off x="4463192" y="4324378"/>
              <a:ext cx="206199" cy="4622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65">
              <a:extLst>
                <a:ext uri="{FF2B5EF4-FFF2-40B4-BE49-F238E27FC236}">
                  <a16:creationId xmlns:a16="http://schemas.microsoft.com/office/drawing/2014/main" id="{E7473F20-BC3C-4B3B-B6A3-3A7A39F8DF4F}"/>
                </a:ext>
              </a:extLst>
            </p:cNvPr>
            <p:cNvCxnSpPr/>
            <p:nvPr/>
          </p:nvCxnSpPr>
          <p:spPr>
            <a:xfrm>
              <a:off x="4423841" y="4267301"/>
              <a:ext cx="245550" cy="570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66">
              <a:extLst>
                <a:ext uri="{FF2B5EF4-FFF2-40B4-BE49-F238E27FC236}">
                  <a16:creationId xmlns:a16="http://schemas.microsoft.com/office/drawing/2014/main" id="{8A6A720E-FFC6-482F-B047-83CCDB340E17}"/>
                </a:ext>
              </a:extLst>
            </p:cNvPr>
            <p:cNvCxnSpPr/>
            <p:nvPr/>
          </p:nvCxnSpPr>
          <p:spPr>
            <a:xfrm flipV="1">
              <a:off x="4423841" y="4337538"/>
              <a:ext cx="211553" cy="64272"/>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3" name="Parallelogram 67">
              <a:extLst>
                <a:ext uri="{FF2B5EF4-FFF2-40B4-BE49-F238E27FC236}">
                  <a16:creationId xmlns:a16="http://schemas.microsoft.com/office/drawing/2014/main" id="{2314D4B1-B081-40B6-8DF2-55C3F3653211}"/>
                </a:ext>
              </a:extLst>
            </p:cNvPr>
            <p:cNvSpPr/>
            <p:nvPr/>
          </p:nvSpPr>
          <p:spPr>
            <a:xfrm rot="19068177">
              <a:off x="4806768" y="4265895"/>
              <a:ext cx="171136" cy="10530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68">
              <a:extLst>
                <a:ext uri="{FF2B5EF4-FFF2-40B4-BE49-F238E27FC236}">
                  <a16:creationId xmlns:a16="http://schemas.microsoft.com/office/drawing/2014/main" id="{3C416A79-980D-4965-AD0B-1BD52251265C}"/>
                </a:ext>
              </a:extLst>
            </p:cNvPr>
            <p:cNvCxnSpPr/>
            <p:nvPr/>
          </p:nvCxnSpPr>
          <p:spPr>
            <a:xfrm>
              <a:off x="4895853" y="4222067"/>
              <a:ext cx="209637" cy="10559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69">
              <a:extLst>
                <a:ext uri="{FF2B5EF4-FFF2-40B4-BE49-F238E27FC236}">
                  <a16:creationId xmlns:a16="http://schemas.microsoft.com/office/drawing/2014/main" id="{3E516117-036F-40E7-B5A3-7FB3CDA12B3B}"/>
                </a:ext>
              </a:extLst>
            </p:cNvPr>
            <p:cNvCxnSpPr/>
            <p:nvPr/>
          </p:nvCxnSpPr>
          <p:spPr>
            <a:xfrm flipV="1">
              <a:off x="4899291" y="4327662"/>
              <a:ext cx="206199" cy="4622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0">
              <a:extLst>
                <a:ext uri="{FF2B5EF4-FFF2-40B4-BE49-F238E27FC236}">
                  <a16:creationId xmlns:a16="http://schemas.microsoft.com/office/drawing/2014/main" id="{8E04D607-B27E-4860-A77C-BFD4D098EFD4}"/>
                </a:ext>
              </a:extLst>
            </p:cNvPr>
            <p:cNvCxnSpPr/>
            <p:nvPr/>
          </p:nvCxnSpPr>
          <p:spPr>
            <a:xfrm>
              <a:off x="4859940" y="4270585"/>
              <a:ext cx="245550" cy="570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1">
              <a:extLst>
                <a:ext uri="{FF2B5EF4-FFF2-40B4-BE49-F238E27FC236}">
                  <a16:creationId xmlns:a16="http://schemas.microsoft.com/office/drawing/2014/main" id="{EDA16867-D163-4C10-B8F7-A99E43C87BB2}"/>
                </a:ext>
              </a:extLst>
            </p:cNvPr>
            <p:cNvCxnSpPr/>
            <p:nvPr/>
          </p:nvCxnSpPr>
          <p:spPr>
            <a:xfrm flipV="1">
              <a:off x="4859940" y="4327662"/>
              <a:ext cx="245550" cy="80811"/>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TextBox 72">
              <a:extLst>
                <a:ext uri="{FF2B5EF4-FFF2-40B4-BE49-F238E27FC236}">
                  <a16:creationId xmlns:a16="http://schemas.microsoft.com/office/drawing/2014/main" id="{9CB4DCEF-7321-423B-8EBC-BF4A61F2D47B}"/>
                </a:ext>
              </a:extLst>
            </p:cNvPr>
            <p:cNvSpPr txBox="1"/>
            <p:nvPr/>
          </p:nvSpPr>
          <p:spPr>
            <a:xfrm>
              <a:off x="3625158" y="4919855"/>
              <a:ext cx="345854" cy="200055"/>
            </a:xfrm>
            <a:prstGeom prst="rect">
              <a:avLst/>
            </a:prstGeom>
            <a:noFill/>
          </p:spPr>
          <p:txBody>
            <a:bodyPr wrap="square" rtlCol="0">
              <a:spAutoFit/>
            </a:bodyPr>
            <a:lstStyle/>
            <a:p>
              <a:pPr algn="ctr"/>
              <a:r>
                <a:rPr lang="en-US" sz="700" dirty="0"/>
                <a:t>c1</a:t>
              </a:r>
            </a:p>
          </p:txBody>
        </p:sp>
        <p:sp>
          <p:nvSpPr>
            <p:cNvPr id="79" name="TextBox 73">
              <a:extLst>
                <a:ext uri="{FF2B5EF4-FFF2-40B4-BE49-F238E27FC236}">
                  <a16:creationId xmlns:a16="http://schemas.microsoft.com/office/drawing/2014/main" id="{AEA0E753-94E7-4BEE-BBB4-437EFD921E20}"/>
                </a:ext>
              </a:extLst>
            </p:cNvPr>
            <p:cNvSpPr txBox="1"/>
            <p:nvPr/>
          </p:nvSpPr>
          <p:spPr>
            <a:xfrm>
              <a:off x="4114151" y="4768227"/>
              <a:ext cx="345854" cy="200055"/>
            </a:xfrm>
            <a:prstGeom prst="rect">
              <a:avLst/>
            </a:prstGeom>
            <a:noFill/>
          </p:spPr>
          <p:txBody>
            <a:bodyPr wrap="square" rtlCol="0">
              <a:spAutoFit/>
            </a:bodyPr>
            <a:lstStyle/>
            <a:p>
              <a:pPr algn="ctr"/>
              <a:r>
                <a:rPr lang="en-US" sz="700" dirty="0"/>
                <a:t>c2</a:t>
              </a:r>
            </a:p>
          </p:txBody>
        </p:sp>
        <p:sp>
          <p:nvSpPr>
            <p:cNvPr id="80" name="TextBox 74">
              <a:extLst>
                <a:ext uri="{FF2B5EF4-FFF2-40B4-BE49-F238E27FC236}">
                  <a16:creationId xmlns:a16="http://schemas.microsoft.com/office/drawing/2014/main" id="{364A369F-F675-4FC8-A672-2E1129F6F5F8}"/>
                </a:ext>
              </a:extLst>
            </p:cNvPr>
            <p:cNvSpPr txBox="1"/>
            <p:nvPr/>
          </p:nvSpPr>
          <p:spPr>
            <a:xfrm>
              <a:off x="4534319" y="4607059"/>
              <a:ext cx="345854" cy="200055"/>
            </a:xfrm>
            <a:prstGeom prst="rect">
              <a:avLst/>
            </a:prstGeom>
            <a:noFill/>
          </p:spPr>
          <p:txBody>
            <a:bodyPr wrap="square" rtlCol="0">
              <a:spAutoFit/>
            </a:bodyPr>
            <a:lstStyle/>
            <a:p>
              <a:pPr algn="ctr"/>
              <a:r>
                <a:rPr lang="en-US" sz="700" dirty="0"/>
                <a:t>c3</a:t>
              </a:r>
            </a:p>
          </p:txBody>
        </p:sp>
        <p:sp>
          <p:nvSpPr>
            <p:cNvPr id="81" name="TextBox 75">
              <a:extLst>
                <a:ext uri="{FF2B5EF4-FFF2-40B4-BE49-F238E27FC236}">
                  <a16:creationId xmlns:a16="http://schemas.microsoft.com/office/drawing/2014/main" id="{B7135BCE-BE18-4028-9B5D-D6E3953C3860}"/>
                </a:ext>
              </a:extLst>
            </p:cNvPr>
            <p:cNvSpPr txBox="1"/>
            <p:nvPr/>
          </p:nvSpPr>
          <p:spPr>
            <a:xfrm>
              <a:off x="4961502" y="4615458"/>
              <a:ext cx="345854" cy="200055"/>
            </a:xfrm>
            <a:prstGeom prst="rect">
              <a:avLst/>
            </a:prstGeom>
            <a:noFill/>
          </p:spPr>
          <p:txBody>
            <a:bodyPr wrap="square" rtlCol="0">
              <a:spAutoFit/>
            </a:bodyPr>
            <a:lstStyle/>
            <a:p>
              <a:pPr algn="ctr"/>
              <a:r>
                <a:rPr lang="en-US" sz="700" dirty="0"/>
                <a:t>c4</a:t>
              </a:r>
            </a:p>
          </p:txBody>
        </p:sp>
        <p:sp>
          <p:nvSpPr>
            <p:cNvPr id="82" name="Right Arrow 76">
              <a:extLst>
                <a:ext uri="{FF2B5EF4-FFF2-40B4-BE49-F238E27FC236}">
                  <a16:creationId xmlns:a16="http://schemas.microsoft.com/office/drawing/2014/main" id="{E74B759E-FAC1-49C3-B8F0-929277888265}"/>
                </a:ext>
              </a:extLst>
            </p:cNvPr>
            <p:cNvSpPr/>
            <p:nvPr/>
          </p:nvSpPr>
          <p:spPr>
            <a:xfrm>
              <a:off x="5344471" y="4270540"/>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77">
              <a:extLst>
                <a:ext uri="{FF2B5EF4-FFF2-40B4-BE49-F238E27FC236}">
                  <a16:creationId xmlns:a16="http://schemas.microsoft.com/office/drawing/2014/main" id="{93835B18-9BE7-428A-B089-DA82E82A4E07}"/>
                </a:ext>
              </a:extLst>
            </p:cNvPr>
            <p:cNvSpPr/>
            <p:nvPr/>
          </p:nvSpPr>
          <p:spPr>
            <a:xfrm>
              <a:off x="5628733" y="4273095"/>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1">
              <a:extLst>
                <a:ext uri="{FF2B5EF4-FFF2-40B4-BE49-F238E27FC236}">
                  <a16:creationId xmlns:a16="http://schemas.microsoft.com/office/drawing/2014/main" id="{87276BF9-AD20-48F3-8808-A95DF4105EB5}"/>
                </a:ext>
              </a:extLst>
            </p:cNvPr>
            <p:cNvSpPr/>
            <p:nvPr/>
          </p:nvSpPr>
          <p:spPr>
            <a:xfrm>
              <a:off x="5902546" y="4254597"/>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2">
              <a:extLst>
                <a:ext uri="{FF2B5EF4-FFF2-40B4-BE49-F238E27FC236}">
                  <a16:creationId xmlns:a16="http://schemas.microsoft.com/office/drawing/2014/main" id="{5199EF3B-2F7D-4471-9A64-86A1472BD427}"/>
                </a:ext>
              </a:extLst>
            </p:cNvPr>
            <p:cNvSpPr txBox="1"/>
            <p:nvPr/>
          </p:nvSpPr>
          <p:spPr>
            <a:xfrm>
              <a:off x="5329637" y="4526866"/>
              <a:ext cx="345854" cy="200055"/>
            </a:xfrm>
            <a:prstGeom prst="rect">
              <a:avLst/>
            </a:prstGeom>
            <a:noFill/>
          </p:spPr>
          <p:txBody>
            <a:bodyPr wrap="square" rtlCol="0">
              <a:spAutoFit/>
            </a:bodyPr>
            <a:lstStyle/>
            <a:p>
              <a:pPr algn="ctr"/>
              <a:r>
                <a:rPr lang="en-US" sz="700" dirty="0"/>
                <a:t>fc5</a:t>
              </a:r>
            </a:p>
          </p:txBody>
        </p:sp>
        <p:sp>
          <p:nvSpPr>
            <p:cNvPr id="86" name="TextBox 83">
              <a:extLst>
                <a:ext uri="{FF2B5EF4-FFF2-40B4-BE49-F238E27FC236}">
                  <a16:creationId xmlns:a16="http://schemas.microsoft.com/office/drawing/2014/main" id="{F8078221-55C2-45B8-AE7D-733AA3FAB1A0}"/>
                </a:ext>
              </a:extLst>
            </p:cNvPr>
            <p:cNvSpPr txBox="1"/>
            <p:nvPr/>
          </p:nvSpPr>
          <p:spPr>
            <a:xfrm>
              <a:off x="5598388" y="4518277"/>
              <a:ext cx="345854" cy="215444"/>
            </a:xfrm>
            <a:prstGeom prst="rect">
              <a:avLst/>
            </a:prstGeom>
            <a:noFill/>
          </p:spPr>
          <p:txBody>
            <a:bodyPr wrap="square" rtlCol="0">
              <a:spAutoFit/>
            </a:bodyPr>
            <a:lstStyle/>
            <a:p>
              <a:pPr algn="ctr"/>
              <a:r>
                <a:rPr lang="en-US" sz="800" dirty="0"/>
                <a:t>fc6</a:t>
              </a:r>
            </a:p>
          </p:txBody>
        </p:sp>
        <p:sp>
          <p:nvSpPr>
            <p:cNvPr id="87" name="TextBox 84">
              <a:extLst>
                <a:ext uri="{FF2B5EF4-FFF2-40B4-BE49-F238E27FC236}">
                  <a16:creationId xmlns:a16="http://schemas.microsoft.com/office/drawing/2014/main" id="{953744C5-BA67-490D-A949-5E20010E48B3}"/>
                </a:ext>
              </a:extLst>
            </p:cNvPr>
            <p:cNvSpPr txBox="1"/>
            <p:nvPr/>
          </p:nvSpPr>
          <p:spPr>
            <a:xfrm>
              <a:off x="5902546" y="4491642"/>
              <a:ext cx="345854" cy="215444"/>
            </a:xfrm>
            <a:prstGeom prst="rect">
              <a:avLst/>
            </a:prstGeom>
            <a:noFill/>
          </p:spPr>
          <p:txBody>
            <a:bodyPr wrap="square" rtlCol="0">
              <a:spAutoFit/>
            </a:bodyPr>
            <a:lstStyle/>
            <a:p>
              <a:pPr algn="ctr"/>
              <a:r>
                <a:rPr lang="en-US" sz="800" dirty="0"/>
                <a:t>fc7</a:t>
              </a:r>
            </a:p>
          </p:txBody>
        </p:sp>
        <p:sp>
          <p:nvSpPr>
            <p:cNvPr id="88" name="TextBox 86">
              <a:extLst>
                <a:ext uri="{FF2B5EF4-FFF2-40B4-BE49-F238E27FC236}">
                  <a16:creationId xmlns:a16="http://schemas.microsoft.com/office/drawing/2014/main" id="{AF84425F-E1DA-4D8A-AAD9-E4A4733F75EE}"/>
                </a:ext>
              </a:extLst>
            </p:cNvPr>
            <p:cNvSpPr txBox="1"/>
            <p:nvPr/>
          </p:nvSpPr>
          <p:spPr>
            <a:xfrm>
              <a:off x="5307356" y="3939482"/>
              <a:ext cx="492346" cy="215444"/>
            </a:xfrm>
            <a:prstGeom prst="rect">
              <a:avLst/>
            </a:prstGeom>
            <a:noFill/>
          </p:spPr>
          <p:txBody>
            <a:bodyPr wrap="square" rtlCol="0">
              <a:spAutoFit/>
            </a:bodyPr>
            <a:lstStyle/>
            <a:p>
              <a:pPr algn="ctr"/>
              <a:r>
                <a:rPr lang="en-US" sz="800" dirty="0"/>
                <a:t>1000</a:t>
              </a:r>
            </a:p>
          </p:txBody>
        </p:sp>
        <p:sp>
          <p:nvSpPr>
            <p:cNvPr id="89" name="TextBox 87">
              <a:extLst>
                <a:ext uri="{FF2B5EF4-FFF2-40B4-BE49-F238E27FC236}">
                  <a16:creationId xmlns:a16="http://schemas.microsoft.com/office/drawing/2014/main" id="{79C8F254-40B4-4A0A-A565-2736C6FDF34A}"/>
                </a:ext>
              </a:extLst>
            </p:cNvPr>
            <p:cNvSpPr txBox="1"/>
            <p:nvPr/>
          </p:nvSpPr>
          <p:spPr>
            <a:xfrm>
              <a:off x="5554434" y="3939482"/>
              <a:ext cx="492346" cy="215444"/>
            </a:xfrm>
            <a:prstGeom prst="rect">
              <a:avLst/>
            </a:prstGeom>
            <a:noFill/>
          </p:spPr>
          <p:txBody>
            <a:bodyPr wrap="square" rtlCol="0">
              <a:spAutoFit/>
            </a:bodyPr>
            <a:lstStyle/>
            <a:p>
              <a:pPr algn="ctr"/>
              <a:r>
                <a:rPr lang="en-US" sz="800" dirty="0"/>
                <a:t>256</a:t>
              </a:r>
            </a:p>
          </p:txBody>
        </p:sp>
        <p:sp>
          <p:nvSpPr>
            <p:cNvPr id="90" name="Rectangle 92">
              <a:extLst>
                <a:ext uri="{FF2B5EF4-FFF2-40B4-BE49-F238E27FC236}">
                  <a16:creationId xmlns:a16="http://schemas.microsoft.com/office/drawing/2014/main" id="{55970133-531A-4124-BF5A-92E8FD03837F}"/>
                </a:ext>
              </a:extLst>
            </p:cNvPr>
            <p:cNvSpPr/>
            <p:nvPr/>
          </p:nvSpPr>
          <p:spPr>
            <a:xfrm>
              <a:off x="5989009" y="4176978"/>
              <a:ext cx="172927" cy="30136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3">
              <a:extLst>
                <a:ext uri="{FF2B5EF4-FFF2-40B4-BE49-F238E27FC236}">
                  <a16:creationId xmlns:a16="http://schemas.microsoft.com/office/drawing/2014/main" id="{E27FD21E-D586-41FA-9063-DF74DA0B6739}"/>
                </a:ext>
              </a:extLst>
            </p:cNvPr>
            <p:cNvSpPr txBox="1"/>
            <p:nvPr/>
          </p:nvSpPr>
          <p:spPr>
            <a:xfrm>
              <a:off x="5899195" y="3974758"/>
              <a:ext cx="318793" cy="215444"/>
            </a:xfrm>
            <a:prstGeom prst="rect">
              <a:avLst/>
            </a:prstGeom>
            <a:noFill/>
          </p:spPr>
          <p:txBody>
            <a:bodyPr wrap="square" rtlCol="0">
              <a:spAutoFit/>
            </a:bodyPr>
            <a:lstStyle/>
            <a:p>
              <a:pPr algn="ctr"/>
              <a:r>
                <a:rPr lang="en-US" sz="800" dirty="0"/>
                <a:t>n</a:t>
              </a:r>
            </a:p>
          </p:txBody>
        </p:sp>
        <p:sp>
          <p:nvSpPr>
            <p:cNvPr id="92" name="Rectangle 96">
              <a:extLst>
                <a:ext uri="{FF2B5EF4-FFF2-40B4-BE49-F238E27FC236}">
                  <a16:creationId xmlns:a16="http://schemas.microsoft.com/office/drawing/2014/main" id="{A413F5A0-9E0B-4373-B5E2-ABDBBB60591C}"/>
                </a:ext>
              </a:extLst>
            </p:cNvPr>
            <p:cNvSpPr/>
            <p:nvPr/>
          </p:nvSpPr>
          <p:spPr>
            <a:xfrm>
              <a:off x="5428332" y="4124019"/>
              <a:ext cx="172927" cy="43895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7">
              <a:extLst>
                <a:ext uri="{FF2B5EF4-FFF2-40B4-BE49-F238E27FC236}">
                  <a16:creationId xmlns:a16="http://schemas.microsoft.com/office/drawing/2014/main" id="{9D412AD4-A078-48FE-BE7D-C775AC099C93}"/>
                </a:ext>
              </a:extLst>
            </p:cNvPr>
            <p:cNvSpPr/>
            <p:nvPr/>
          </p:nvSpPr>
          <p:spPr>
            <a:xfrm>
              <a:off x="5713238" y="4154927"/>
              <a:ext cx="172927" cy="37194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文本框 93">
            <a:extLst>
              <a:ext uri="{FF2B5EF4-FFF2-40B4-BE49-F238E27FC236}">
                <a16:creationId xmlns:a16="http://schemas.microsoft.com/office/drawing/2014/main" id="{EF036C0F-CE9C-4558-87CD-E3C04B6B9908}"/>
              </a:ext>
            </a:extLst>
          </p:cNvPr>
          <p:cNvSpPr txBox="1"/>
          <p:nvPr/>
        </p:nvSpPr>
        <p:spPr>
          <a:xfrm>
            <a:off x="1447800" y="5536430"/>
            <a:ext cx="2379575" cy="369332"/>
          </a:xfrm>
          <a:prstGeom prst="rect">
            <a:avLst/>
          </a:prstGeom>
          <a:noFill/>
        </p:spPr>
        <p:txBody>
          <a:bodyPr wrap="square" rtlCol="0">
            <a:spAutoFit/>
          </a:bodyPr>
          <a:lstStyle/>
          <a:p>
            <a:pPr algn="ctr"/>
            <a:r>
              <a:rPr lang="en-US" altLang="zh-CN" dirty="0">
                <a:solidFill>
                  <a:schemeClr val="accent1"/>
                </a:solidFill>
              </a:rPr>
              <a:t>Texture Classification</a:t>
            </a:r>
          </a:p>
        </p:txBody>
      </p:sp>
      <p:cxnSp>
        <p:nvCxnSpPr>
          <p:cNvPr id="95" name="Straight Connector 24">
            <a:extLst>
              <a:ext uri="{FF2B5EF4-FFF2-40B4-BE49-F238E27FC236}">
                <a16:creationId xmlns:a16="http://schemas.microsoft.com/office/drawing/2014/main" id="{AF825E9F-A474-44C2-9102-3D45B637F5F6}"/>
              </a:ext>
            </a:extLst>
          </p:cNvPr>
          <p:cNvCxnSpPr>
            <a:cxnSpLocks/>
          </p:cNvCxnSpPr>
          <p:nvPr/>
        </p:nvCxnSpPr>
        <p:spPr>
          <a:xfrm>
            <a:off x="3919351" y="5181600"/>
            <a:ext cx="0" cy="12826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6" name="组合 125">
            <a:extLst>
              <a:ext uri="{FF2B5EF4-FFF2-40B4-BE49-F238E27FC236}">
                <a16:creationId xmlns:a16="http://schemas.microsoft.com/office/drawing/2014/main" id="{62F5C919-AF1F-4CA5-9D88-5B2276FC2E82}"/>
              </a:ext>
            </a:extLst>
          </p:cNvPr>
          <p:cNvGrpSpPr/>
          <p:nvPr/>
        </p:nvGrpSpPr>
        <p:grpSpPr>
          <a:xfrm>
            <a:off x="4042544" y="5190476"/>
            <a:ext cx="2315207" cy="1221721"/>
            <a:chOff x="4999993" y="5190476"/>
            <a:chExt cx="2315207" cy="1221721"/>
          </a:xfrm>
        </p:grpSpPr>
        <p:sp>
          <p:nvSpPr>
            <p:cNvPr id="97" name="Cube 98">
              <a:extLst>
                <a:ext uri="{FF2B5EF4-FFF2-40B4-BE49-F238E27FC236}">
                  <a16:creationId xmlns:a16="http://schemas.microsoft.com/office/drawing/2014/main" id="{49A7CC1A-E95E-4519-8F9A-0278B4D54F91}"/>
                </a:ext>
              </a:extLst>
            </p:cNvPr>
            <p:cNvSpPr/>
            <p:nvPr/>
          </p:nvSpPr>
          <p:spPr>
            <a:xfrm>
              <a:off x="5105194" y="5190476"/>
              <a:ext cx="353157" cy="1021666"/>
            </a:xfrm>
            <a:prstGeom prst="cube">
              <a:avLst>
                <a:gd name="adj" fmla="val 83007"/>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ube 99">
              <a:extLst>
                <a:ext uri="{FF2B5EF4-FFF2-40B4-BE49-F238E27FC236}">
                  <a16:creationId xmlns:a16="http://schemas.microsoft.com/office/drawing/2014/main" id="{AC6CAF6A-A6B9-433F-A578-316A7CA0B079}"/>
                </a:ext>
              </a:extLst>
            </p:cNvPr>
            <p:cNvSpPr/>
            <p:nvPr/>
          </p:nvSpPr>
          <p:spPr>
            <a:xfrm>
              <a:off x="5562394" y="5372713"/>
              <a:ext cx="304800" cy="686620"/>
            </a:xfrm>
            <a:prstGeom prst="cube">
              <a:avLst>
                <a:gd name="adj" fmla="val 60608"/>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Parallelogram 100">
              <a:extLst>
                <a:ext uri="{FF2B5EF4-FFF2-40B4-BE49-F238E27FC236}">
                  <a16:creationId xmlns:a16="http://schemas.microsoft.com/office/drawing/2014/main" id="{2A94CCCC-8DDD-4CFC-9F53-46EC5D0642C4}"/>
                </a:ext>
              </a:extLst>
            </p:cNvPr>
            <p:cNvSpPr/>
            <p:nvPr/>
          </p:nvSpPr>
          <p:spPr>
            <a:xfrm rot="19068177">
              <a:off x="5189020" y="5633792"/>
              <a:ext cx="264391" cy="124717"/>
            </a:xfrm>
            <a:prstGeom prst="parallelogram">
              <a:avLst>
                <a:gd name="adj" fmla="val 87915"/>
              </a:avLst>
            </a:prstGeom>
            <a:solidFill>
              <a:srgbClr val="FFFF00"/>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101">
              <a:extLst>
                <a:ext uri="{FF2B5EF4-FFF2-40B4-BE49-F238E27FC236}">
                  <a16:creationId xmlns:a16="http://schemas.microsoft.com/office/drawing/2014/main" id="{E5DB46FA-BD3E-495D-B3C7-EA44B1383A2F}"/>
                </a:ext>
              </a:extLst>
            </p:cNvPr>
            <p:cNvCxnSpPr/>
            <p:nvPr/>
          </p:nvCxnSpPr>
          <p:spPr>
            <a:xfrm>
              <a:off x="5252512" y="5658050"/>
              <a:ext cx="386082" cy="3810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2">
              <a:extLst>
                <a:ext uri="{FF2B5EF4-FFF2-40B4-BE49-F238E27FC236}">
                  <a16:creationId xmlns:a16="http://schemas.microsoft.com/office/drawing/2014/main" id="{FD1F2841-9921-41B7-9F38-FFE58366125E}"/>
                </a:ext>
              </a:extLst>
            </p:cNvPr>
            <p:cNvCxnSpPr/>
            <p:nvPr/>
          </p:nvCxnSpPr>
          <p:spPr>
            <a:xfrm>
              <a:off x="5380099" y="5561159"/>
              <a:ext cx="258495" cy="134991"/>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3">
              <a:extLst>
                <a:ext uri="{FF2B5EF4-FFF2-40B4-BE49-F238E27FC236}">
                  <a16:creationId xmlns:a16="http://schemas.microsoft.com/office/drawing/2014/main" id="{83343E41-DAFD-49E7-ADCA-F20CB73C1513}"/>
                </a:ext>
              </a:extLst>
            </p:cNvPr>
            <p:cNvCxnSpPr/>
            <p:nvPr/>
          </p:nvCxnSpPr>
          <p:spPr>
            <a:xfrm flipV="1">
              <a:off x="5252512" y="5696150"/>
              <a:ext cx="386082" cy="115942"/>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4">
              <a:extLst>
                <a:ext uri="{FF2B5EF4-FFF2-40B4-BE49-F238E27FC236}">
                  <a16:creationId xmlns:a16="http://schemas.microsoft.com/office/drawing/2014/main" id="{E45FC6A4-8DD1-4633-8122-85A0D92EC7C9}"/>
                </a:ext>
              </a:extLst>
            </p:cNvPr>
            <p:cNvCxnSpPr/>
            <p:nvPr/>
          </p:nvCxnSpPr>
          <p:spPr>
            <a:xfrm flipV="1">
              <a:off x="5376285" y="5696150"/>
              <a:ext cx="262309" cy="19873"/>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5">
              <a:extLst>
                <a:ext uri="{FF2B5EF4-FFF2-40B4-BE49-F238E27FC236}">
                  <a16:creationId xmlns:a16="http://schemas.microsoft.com/office/drawing/2014/main" id="{8B63BB50-B4DD-425D-8419-D3949F018BF5}"/>
                </a:ext>
              </a:extLst>
            </p:cNvPr>
            <p:cNvCxnSpPr>
              <a:endCxn id="106" idx="0"/>
            </p:cNvCxnSpPr>
            <p:nvPr/>
          </p:nvCxnSpPr>
          <p:spPr>
            <a:xfrm>
              <a:off x="5860594" y="5372713"/>
              <a:ext cx="360464" cy="114300"/>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6">
              <a:extLst>
                <a:ext uri="{FF2B5EF4-FFF2-40B4-BE49-F238E27FC236}">
                  <a16:creationId xmlns:a16="http://schemas.microsoft.com/office/drawing/2014/main" id="{54B16B6A-93FA-441E-8180-C077D1058282}"/>
                </a:ext>
              </a:extLst>
            </p:cNvPr>
            <p:cNvCxnSpPr>
              <a:endCxn id="106" idx="1"/>
            </p:cNvCxnSpPr>
            <p:nvPr/>
          </p:nvCxnSpPr>
          <p:spPr>
            <a:xfrm>
              <a:off x="5685506" y="5561159"/>
              <a:ext cx="407161" cy="54245"/>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6" name="Cube 107">
              <a:extLst>
                <a:ext uri="{FF2B5EF4-FFF2-40B4-BE49-F238E27FC236}">
                  <a16:creationId xmlns:a16="http://schemas.microsoft.com/office/drawing/2014/main" id="{1EA886EC-CFCE-4CB4-95E0-4C0DA20B7048}"/>
                </a:ext>
              </a:extLst>
            </p:cNvPr>
            <p:cNvSpPr/>
            <p:nvPr/>
          </p:nvSpPr>
          <p:spPr>
            <a:xfrm>
              <a:off x="6032669" y="5487013"/>
              <a:ext cx="248387" cy="519143"/>
            </a:xfrm>
            <a:prstGeom prst="cube">
              <a:avLst>
                <a:gd name="adj" fmla="val 51690"/>
              </a:avLst>
            </a:prstGeom>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8">
              <a:extLst>
                <a:ext uri="{FF2B5EF4-FFF2-40B4-BE49-F238E27FC236}">
                  <a16:creationId xmlns:a16="http://schemas.microsoft.com/office/drawing/2014/main" id="{49FB0E9A-06F5-4ED2-9217-93B89B668CD5}"/>
                </a:ext>
              </a:extLst>
            </p:cNvPr>
            <p:cNvCxnSpPr>
              <a:stCxn id="98" idx="3"/>
              <a:endCxn id="106" idx="3"/>
            </p:cNvCxnSpPr>
            <p:nvPr/>
          </p:nvCxnSpPr>
          <p:spPr>
            <a:xfrm flipV="1">
              <a:off x="5622427" y="6006156"/>
              <a:ext cx="470240" cy="53177"/>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9">
              <a:extLst>
                <a:ext uri="{FF2B5EF4-FFF2-40B4-BE49-F238E27FC236}">
                  <a16:creationId xmlns:a16="http://schemas.microsoft.com/office/drawing/2014/main" id="{D11E17E7-F3FC-4DA0-96BD-3E0DA7CB6357}"/>
                </a:ext>
              </a:extLst>
            </p:cNvPr>
            <p:cNvCxnSpPr/>
            <p:nvPr/>
          </p:nvCxnSpPr>
          <p:spPr>
            <a:xfrm>
              <a:off x="5832864" y="5876828"/>
              <a:ext cx="265786" cy="9871"/>
            </a:xfrm>
            <a:prstGeom prst="line">
              <a:avLst/>
            </a:prstGeom>
            <a:ln w="127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9" name="TextBox 110">
              <a:extLst>
                <a:ext uri="{FF2B5EF4-FFF2-40B4-BE49-F238E27FC236}">
                  <a16:creationId xmlns:a16="http://schemas.microsoft.com/office/drawing/2014/main" id="{C4D545D2-86BE-42A9-A208-E784E009EC87}"/>
                </a:ext>
              </a:extLst>
            </p:cNvPr>
            <p:cNvSpPr txBox="1"/>
            <p:nvPr/>
          </p:nvSpPr>
          <p:spPr>
            <a:xfrm>
              <a:off x="4999993" y="6212142"/>
              <a:ext cx="345854" cy="200055"/>
            </a:xfrm>
            <a:prstGeom prst="rect">
              <a:avLst/>
            </a:prstGeom>
            <a:noFill/>
          </p:spPr>
          <p:txBody>
            <a:bodyPr wrap="square" rtlCol="0">
              <a:spAutoFit/>
            </a:bodyPr>
            <a:lstStyle/>
            <a:p>
              <a:pPr algn="ctr"/>
              <a:r>
                <a:rPr lang="en-US" sz="700" dirty="0"/>
                <a:t>c1</a:t>
              </a:r>
            </a:p>
          </p:txBody>
        </p:sp>
        <p:sp>
          <p:nvSpPr>
            <p:cNvPr id="110" name="TextBox 111">
              <a:extLst>
                <a:ext uri="{FF2B5EF4-FFF2-40B4-BE49-F238E27FC236}">
                  <a16:creationId xmlns:a16="http://schemas.microsoft.com/office/drawing/2014/main" id="{8748AF22-6169-4434-8C77-45CC0D840D2C}"/>
                </a:ext>
              </a:extLst>
            </p:cNvPr>
            <p:cNvSpPr txBox="1"/>
            <p:nvPr/>
          </p:nvSpPr>
          <p:spPr>
            <a:xfrm>
              <a:off x="5461037" y="6061501"/>
              <a:ext cx="345854" cy="200055"/>
            </a:xfrm>
            <a:prstGeom prst="rect">
              <a:avLst/>
            </a:prstGeom>
            <a:noFill/>
          </p:spPr>
          <p:txBody>
            <a:bodyPr wrap="square" rtlCol="0">
              <a:spAutoFit/>
            </a:bodyPr>
            <a:lstStyle/>
            <a:p>
              <a:pPr algn="ctr"/>
              <a:r>
                <a:rPr lang="en-US" sz="700" dirty="0"/>
                <a:t>c2</a:t>
              </a:r>
            </a:p>
          </p:txBody>
        </p:sp>
        <p:sp>
          <p:nvSpPr>
            <p:cNvPr id="111" name="TextBox 112">
              <a:extLst>
                <a:ext uri="{FF2B5EF4-FFF2-40B4-BE49-F238E27FC236}">
                  <a16:creationId xmlns:a16="http://schemas.microsoft.com/office/drawing/2014/main" id="{D40CBA6E-4076-4248-A705-FB1FCE3F862B}"/>
                </a:ext>
              </a:extLst>
            </p:cNvPr>
            <p:cNvSpPr txBox="1"/>
            <p:nvPr/>
          </p:nvSpPr>
          <p:spPr>
            <a:xfrm>
              <a:off x="5806891" y="6012087"/>
              <a:ext cx="538716" cy="307777"/>
            </a:xfrm>
            <a:prstGeom prst="rect">
              <a:avLst/>
            </a:prstGeom>
            <a:noFill/>
          </p:spPr>
          <p:txBody>
            <a:bodyPr wrap="square" rtlCol="0">
              <a:spAutoFit/>
            </a:bodyPr>
            <a:lstStyle/>
            <a:p>
              <a:pPr algn="ctr"/>
              <a:r>
                <a:rPr lang="en-US" sz="700" dirty="0"/>
                <a:t>energy3</a:t>
              </a:r>
            </a:p>
            <a:p>
              <a:pPr algn="ctr"/>
              <a:endParaRPr lang="en-US" sz="700" dirty="0"/>
            </a:p>
          </p:txBody>
        </p:sp>
        <p:sp>
          <p:nvSpPr>
            <p:cNvPr id="112" name="Right Arrow 114">
              <a:extLst>
                <a:ext uri="{FF2B5EF4-FFF2-40B4-BE49-F238E27FC236}">
                  <a16:creationId xmlns:a16="http://schemas.microsoft.com/office/drawing/2014/main" id="{98494EC3-ECAC-43E1-9F73-7CE853A436C9}"/>
                </a:ext>
              </a:extLst>
            </p:cNvPr>
            <p:cNvSpPr/>
            <p:nvPr/>
          </p:nvSpPr>
          <p:spPr>
            <a:xfrm>
              <a:off x="6289082" y="5679119"/>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ight Arrow 116">
              <a:extLst>
                <a:ext uri="{FF2B5EF4-FFF2-40B4-BE49-F238E27FC236}">
                  <a16:creationId xmlns:a16="http://schemas.microsoft.com/office/drawing/2014/main" id="{8FD1B950-F963-457D-84ED-42D872B36AA2}"/>
                </a:ext>
              </a:extLst>
            </p:cNvPr>
            <p:cNvSpPr/>
            <p:nvPr/>
          </p:nvSpPr>
          <p:spPr>
            <a:xfrm>
              <a:off x="6616065" y="5689332"/>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7">
              <a:extLst>
                <a:ext uri="{FF2B5EF4-FFF2-40B4-BE49-F238E27FC236}">
                  <a16:creationId xmlns:a16="http://schemas.microsoft.com/office/drawing/2014/main" id="{E1E170C7-7602-4181-9C42-829F8C57A709}"/>
                </a:ext>
              </a:extLst>
            </p:cNvPr>
            <p:cNvSpPr/>
            <p:nvPr/>
          </p:nvSpPr>
          <p:spPr>
            <a:xfrm>
              <a:off x="6938907" y="5685917"/>
              <a:ext cx="76200" cy="121334"/>
            </a:xfrm>
            <a:prstGeom prst="rightArrow">
              <a:avLst/>
            </a:prstGeom>
            <a:solidFill>
              <a:srgbClr val="00B050"/>
            </a:solidFill>
            <a:ln w="12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9">
              <a:extLst>
                <a:ext uri="{FF2B5EF4-FFF2-40B4-BE49-F238E27FC236}">
                  <a16:creationId xmlns:a16="http://schemas.microsoft.com/office/drawing/2014/main" id="{184D9B57-C758-4A68-B257-FE71825A98F2}"/>
                </a:ext>
              </a:extLst>
            </p:cNvPr>
            <p:cNvSpPr txBox="1"/>
            <p:nvPr/>
          </p:nvSpPr>
          <p:spPr>
            <a:xfrm>
              <a:off x="6333044" y="5968870"/>
              <a:ext cx="345854" cy="200055"/>
            </a:xfrm>
            <a:prstGeom prst="rect">
              <a:avLst/>
            </a:prstGeom>
            <a:noFill/>
          </p:spPr>
          <p:txBody>
            <a:bodyPr wrap="square" rtlCol="0">
              <a:spAutoFit/>
            </a:bodyPr>
            <a:lstStyle/>
            <a:p>
              <a:pPr algn="ctr"/>
              <a:r>
                <a:rPr lang="en-US" sz="700" dirty="0"/>
                <a:t>fc4</a:t>
              </a:r>
            </a:p>
          </p:txBody>
        </p:sp>
        <p:sp>
          <p:nvSpPr>
            <p:cNvPr id="116" name="TextBox 120">
              <a:extLst>
                <a:ext uri="{FF2B5EF4-FFF2-40B4-BE49-F238E27FC236}">
                  <a16:creationId xmlns:a16="http://schemas.microsoft.com/office/drawing/2014/main" id="{64EFCAE7-15BD-461C-BD98-5C5B1B73FD71}"/>
                </a:ext>
              </a:extLst>
            </p:cNvPr>
            <p:cNvSpPr txBox="1"/>
            <p:nvPr/>
          </p:nvSpPr>
          <p:spPr>
            <a:xfrm>
              <a:off x="6637438" y="5972883"/>
              <a:ext cx="345854" cy="200055"/>
            </a:xfrm>
            <a:prstGeom prst="rect">
              <a:avLst/>
            </a:prstGeom>
            <a:noFill/>
          </p:spPr>
          <p:txBody>
            <a:bodyPr wrap="square" rtlCol="0">
              <a:spAutoFit/>
            </a:bodyPr>
            <a:lstStyle/>
            <a:p>
              <a:pPr algn="ctr"/>
              <a:r>
                <a:rPr lang="en-US" sz="700" dirty="0"/>
                <a:t>fc5</a:t>
              </a:r>
            </a:p>
          </p:txBody>
        </p:sp>
        <p:sp>
          <p:nvSpPr>
            <p:cNvPr id="117" name="TextBox 121">
              <a:extLst>
                <a:ext uri="{FF2B5EF4-FFF2-40B4-BE49-F238E27FC236}">
                  <a16:creationId xmlns:a16="http://schemas.microsoft.com/office/drawing/2014/main" id="{565C30DF-FD87-46D4-8D2F-93A8200D0CBA}"/>
                </a:ext>
              </a:extLst>
            </p:cNvPr>
            <p:cNvSpPr txBox="1"/>
            <p:nvPr/>
          </p:nvSpPr>
          <p:spPr>
            <a:xfrm>
              <a:off x="6969346" y="5877601"/>
              <a:ext cx="345854" cy="215444"/>
            </a:xfrm>
            <a:prstGeom prst="rect">
              <a:avLst/>
            </a:prstGeom>
            <a:noFill/>
          </p:spPr>
          <p:txBody>
            <a:bodyPr wrap="square" rtlCol="0">
              <a:spAutoFit/>
            </a:bodyPr>
            <a:lstStyle/>
            <a:p>
              <a:pPr algn="ctr"/>
              <a:r>
                <a:rPr lang="en-US" sz="800" dirty="0"/>
                <a:t>fc6</a:t>
              </a:r>
            </a:p>
          </p:txBody>
        </p:sp>
        <p:sp>
          <p:nvSpPr>
            <p:cNvPr id="118" name="TextBox 122">
              <a:extLst>
                <a:ext uri="{FF2B5EF4-FFF2-40B4-BE49-F238E27FC236}">
                  <a16:creationId xmlns:a16="http://schemas.microsoft.com/office/drawing/2014/main" id="{19617FF3-FA59-4B25-BF00-126F1FA43E73}"/>
                </a:ext>
              </a:extLst>
            </p:cNvPr>
            <p:cNvSpPr txBox="1"/>
            <p:nvPr/>
          </p:nvSpPr>
          <p:spPr>
            <a:xfrm>
              <a:off x="6185763" y="5322141"/>
              <a:ext cx="590302" cy="215444"/>
            </a:xfrm>
            <a:prstGeom prst="rect">
              <a:avLst/>
            </a:prstGeom>
            <a:noFill/>
          </p:spPr>
          <p:txBody>
            <a:bodyPr wrap="square" rtlCol="0">
              <a:spAutoFit/>
            </a:bodyPr>
            <a:lstStyle/>
            <a:p>
              <a:pPr algn="ctr"/>
              <a:r>
                <a:rPr lang="en-US" sz="800" dirty="0"/>
                <a:t>4096</a:t>
              </a:r>
            </a:p>
          </p:txBody>
        </p:sp>
        <p:sp>
          <p:nvSpPr>
            <p:cNvPr id="119" name="TextBox 123">
              <a:extLst>
                <a:ext uri="{FF2B5EF4-FFF2-40B4-BE49-F238E27FC236}">
                  <a16:creationId xmlns:a16="http://schemas.microsoft.com/office/drawing/2014/main" id="{1D93EA76-BE33-45F8-A163-2459A27E8D8B}"/>
                </a:ext>
              </a:extLst>
            </p:cNvPr>
            <p:cNvSpPr txBox="1"/>
            <p:nvPr/>
          </p:nvSpPr>
          <p:spPr>
            <a:xfrm>
              <a:off x="6616065" y="5314270"/>
              <a:ext cx="416486" cy="215444"/>
            </a:xfrm>
            <a:prstGeom prst="rect">
              <a:avLst/>
            </a:prstGeom>
            <a:noFill/>
          </p:spPr>
          <p:txBody>
            <a:bodyPr wrap="square" rtlCol="0">
              <a:spAutoFit/>
            </a:bodyPr>
            <a:lstStyle/>
            <a:p>
              <a:pPr algn="ctr"/>
              <a:r>
                <a:rPr lang="en-US" sz="800" dirty="0"/>
                <a:t>4096</a:t>
              </a:r>
            </a:p>
          </p:txBody>
        </p:sp>
        <p:sp>
          <p:nvSpPr>
            <p:cNvPr id="120" name="TextBox 124">
              <a:extLst>
                <a:ext uri="{FF2B5EF4-FFF2-40B4-BE49-F238E27FC236}">
                  <a16:creationId xmlns:a16="http://schemas.microsoft.com/office/drawing/2014/main" id="{52BD1092-F734-485C-8090-7158C7AD6B5E}"/>
                </a:ext>
              </a:extLst>
            </p:cNvPr>
            <p:cNvSpPr txBox="1"/>
            <p:nvPr/>
          </p:nvSpPr>
          <p:spPr>
            <a:xfrm>
              <a:off x="6952593" y="5357644"/>
              <a:ext cx="351401" cy="215444"/>
            </a:xfrm>
            <a:prstGeom prst="rect">
              <a:avLst/>
            </a:prstGeom>
            <a:noFill/>
          </p:spPr>
          <p:txBody>
            <a:bodyPr wrap="square" rtlCol="0">
              <a:spAutoFit/>
            </a:bodyPr>
            <a:lstStyle/>
            <a:p>
              <a:pPr algn="ctr"/>
              <a:r>
                <a:rPr lang="en-US" sz="800" dirty="0"/>
                <a:t>n</a:t>
              </a:r>
            </a:p>
          </p:txBody>
        </p:sp>
        <p:sp>
          <p:nvSpPr>
            <p:cNvPr id="121" name="Rectangle 130">
              <a:extLst>
                <a:ext uri="{FF2B5EF4-FFF2-40B4-BE49-F238E27FC236}">
                  <a16:creationId xmlns:a16="http://schemas.microsoft.com/office/drawing/2014/main" id="{945CD380-7261-4079-9821-F34DDD5748E5}"/>
                </a:ext>
              </a:extLst>
            </p:cNvPr>
            <p:cNvSpPr/>
            <p:nvPr/>
          </p:nvSpPr>
          <p:spPr>
            <a:xfrm>
              <a:off x="6408615" y="5520311"/>
              <a:ext cx="172927" cy="43895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31">
              <a:extLst>
                <a:ext uri="{FF2B5EF4-FFF2-40B4-BE49-F238E27FC236}">
                  <a16:creationId xmlns:a16="http://schemas.microsoft.com/office/drawing/2014/main" id="{B888D9F0-B976-40E5-AFAE-85C6AE2ECA6C}"/>
                </a:ext>
              </a:extLst>
            </p:cNvPr>
            <p:cNvSpPr/>
            <p:nvPr/>
          </p:nvSpPr>
          <p:spPr>
            <a:xfrm>
              <a:off x="6738925" y="5524088"/>
              <a:ext cx="172927" cy="45182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32">
              <a:extLst>
                <a:ext uri="{FF2B5EF4-FFF2-40B4-BE49-F238E27FC236}">
                  <a16:creationId xmlns:a16="http://schemas.microsoft.com/office/drawing/2014/main" id="{028CF48B-2BB2-452F-827F-7FA477D9EA68}"/>
                </a:ext>
              </a:extLst>
            </p:cNvPr>
            <p:cNvSpPr/>
            <p:nvPr/>
          </p:nvSpPr>
          <p:spPr>
            <a:xfrm>
              <a:off x="7051239" y="5586243"/>
              <a:ext cx="172927" cy="30136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组合 54">
            <a:extLst>
              <a:ext uri="{FF2B5EF4-FFF2-40B4-BE49-F238E27FC236}">
                <a16:creationId xmlns:a16="http://schemas.microsoft.com/office/drawing/2014/main" id="{C20614D3-D745-4DB1-B7F5-01DFBC29BB16}"/>
              </a:ext>
            </a:extLst>
          </p:cNvPr>
          <p:cNvGrpSpPr/>
          <p:nvPr/>
        </p:nvGrpSpPr>
        <p:grpSpPr>
          <a:xfrm>
            <a:off x="6477000" y="2692556"/>
            <a:ext cx="2108159" cy="3519586"/>
            <a:chOff x="6477000" y="2692556"/>
            <a:chExt cx="2108159" cy="3519586"/>
          </a:xfrm>
        </p:grpSpPr>
        <p:cxnSp>
          <p:nvCxnSpPr>
            <p:cNvPr id="127" name="Straight Connector 24">
              <a:extLst>
                <a:ext uri="{FF2B5EF4-FFF2-40B4-BE49-F238E27FC236}">
                  <a16:creationId xmlns:a16="http://schemas.microsoft.com/office/drawing/2014/main" id="{64EB4B12-35CF-4EE1-8515-911218157B19}"/>
                </a:ext>
              </a:extLst>
            </p:cNvPr>
            <p:cNvCxnSpPr>
              <a:cxnSpLocks/>
            </p:cNvCxnSpPr>
            <p:nvPr/>
          </p:nvCxnSpPr>
          <p:spPr>
            <a:xfrm>
              <a:off x="6477000" y="2692556"/>
              <a:ext cx="0" cy="35195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AB8590A-9E5B-4A37-AD69-9E848305E875}"/>
                </a:ext>
              </a:extLst>
            </p:cNvPr>
            <p:cNvCxnSpPr/>
            <p:nvPr/>
          </p:nvCxnSpPr>
          <p:spPr>
            <a:xfrm>
              <a:off x="6477000" y="4415031"/>
              <a:ext cx="381000" cy="0"/>
            </a:xfrm>
            <a:prstGeom prst="straightConnector1">
              <a:avLst/>
            </a:prstGeom>
            <a:ln w="127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E789F11-6808-400F-A311-080CEE326EC6}"/>
                </a:ext>
              </a:extLst>
            </p:cNvPr>
            <p:cNvSpPr txBox="1"/>
            <p:nvPr/>
          </p:nvSpPr>
          <p:spPr>
            <a:xfrm>
              <a:off x="6858696" y="4190807"/>
              <a:ext cx="1726463" cy="461665"/>
            </a:xfrm>
            <a:prstGeom prst="rect">
              <a:avLst/>
            </a:prstGeom>
            <a:noFill/>
          </p:spPr>
          <p:txBody>
            <a:bodyPr wrap="square" rtlCol="0">
              <a:spAutoFit/>
            </a:bodyPr>
            <a:lstStyle/>
            <a:p>
              <a:r>
                <a:rPr lang="en-US" altLang="zh-CN" sz="1200" dirty="0">
                  <a:solidFill>
                    <a:srgbClr val="FF0000"/>
                  </a:solidFill>
                </a:rPr>
                <a:t>Different number of convolutional layers</a:t>
              </a:r>
              <a:endParaRPr lang="zh-CN" altLang="en-US" dirty="0">
                <a:noFill/>
              </a:endParaRPr>
            </a:p>
          </p:txBody>
        </p:sp>
      </p:grpSp>
    </p:spTree>
    <p:extLst>
      <p:ext uri="{BB962C8B-B14F-4D97-AF65-F5344CB8AC3E}">
        <p14:creationId xmlns:p14="http://schemas.microsoft.com/office/powerpoint/2010/main" val="34394413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linds(horizontal)">
                                      <p:cBhvr>
                                        <p:cTn id="11" dur="500"/>
                                        <p:tgtEl>
                                          <p:spTgt spid="44"/>
                                        </p:tgtEl>
                                      </p:cBhvr>
                                    </p:animEffect>
                                  </p:childTnLst>
                                </p:cTn>
                              </p:par>
                              <p:par>
                                <p:cTn id="12" presetID="3" presetClass="entr" presetSubtype="10"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blinds(horizontal)">
                                      <p:cBhvr>
                                        <p:cTn id="14" dur="500"/>
                                        <p:tgtEl>
                                          <p:spTgt spid="124"/>
                                        </p:tgtEl>
                                      </p:cBhvr>
                                    </p:animEffect>
                                  </p:childTnLst>
                                </p:cTn>
                              </p:par>
                              <p:par>
                                <p:cTn id="15" presetID="3" presetClass="entr" presetSubtype="1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linds(horizontal)">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linds(horizontal)">
                                      <p:cBhvr>
                                        <p:cTn id="25" dur="500"/>
                                        <p:tgtEl>
                                          <p:spTgt spid="57"/>
                                        </p:tgtEl>
                                      </p:cBhvr>
                                    </p:animEffect>
                                  </p:childTnLst>
                                </p:cTn>
                              </p:par>
                              <p:par>
                                <p:cTn id="26" presetID="3" presetClass="entr" presetSubtype="10" fill="hold" nodeType="with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blinds(horizontal)">
                                      <p:cBhvr>
                                        <p:cTn id="28" dur="500"/>
                                        <p:tgtEl>
                                          <p:spTgt spid="12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blinds(horizontal)">
                                      <p:cBhvr>
                                        <p:cTn id="33" dur="500"/>
                                        <p:tgtEl>
                                          <p:spTgt spid="94"/>
                                        </p:tgtEl>
                                      </p:cBhvr>
                                    </p:animEffect>
                                  </p:childTnLst>
                                </p:cTn>
                              </p:par>
                              <p:par>
                                <p:cTn id="34" presetID="3" presetClass="entr" presetSubtype="10"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blinds(horizontal)">
                                      <p:cBhvr>
                                        <p:cTn id="36" dur="500"/>
                                        <p:tgtEl>
                                          <p:spTgt spid="95"/>
                                        </p:tgtEl>
                                      </p:cBhvr>
                                    </p:animEffect>
                                  </p:childTnLst>
                                </p:cTn>
                              </p:par>
                              <p:par>
                                <p:cTn id="37" presetID="3" presetClass="entr" presetSubtype="1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blinds(horizontal)">
                                      <p:cBhvr>
                                        <p:cTn id="39" dur="500"/>
                                        <p:tgtEl>
                                          <p:spTgt spid="12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ppt_x"/>
                                          </p:val>
                                        </p:tav>
                                        <p:tav tm="100000">
                                          <p:val>
                                            <p:strVal val="#ppt_x"/>
                                          </p:val>
                                        </p:tav>
                                      </p:tavLst>
                                    </p:anim>
                                    <p:anim calcmode="lin" valueType="num">
                                      <p:cBhvr additive="base">
                                        <p:cTn id="4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4" grpId="0"/>
      <p:bldP spid="56" grpId="0"/>
      <p:bldP spid="57" grpId="0"/>
      <p:bldP spid="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1D645-6282-40F8-B7A6-F5CC35CA29C5}"/>
              </a:ext>
            </a:extLst>
          </p:cNvPr>
          <p:cNvSpPr>
            <a:spLocks noGrp="1"/>
          </p:cNvSpPr>
          <p:nvPr>
            <p:ph type="title"/>
          </p:nvPr>
        </p:nvSpPr>
        <p:spPr/>
        <p:txBody>
          <a:bodyPr/>
          <a:lstStyle/>
          <a:p>
            <a:pPr algn="l"/>
            <a:r>
              <a:rPr lang="en-US" altLang="zh-CN" dirty="0"/>
              <a:t>Methods and experiments</a:t>
            </a:r>
            <a:endParaRPr lang="zh-CN" altLang="en-US" dirty="0"/>
          </a:p>
        </p:txBody>
      </p:sp>
      <p:sp>
        <p:nvSpPr>
          <p:cNvPr id="3" name="内容占位符 2">
            <a:extLst>
              <a:ext uri="{FF2B5EF4-FFF2-40B4-BE49-F238E27FC236}">
                <a16:creationId xmlns:a16="http://schemas.microsoft.com/office/drawing/2014/main" id="{64197111-8D16-422D-A702-895371BB2D29}"/>
              </a:ext>
            </a:extLst>
          </p:cNvPr>
          <p:cNvSpPr>
            <a:spLocks noGrp="1"/>
          </p:cNvSpPr>
          <p:nvPr>
            <p:ph idx="1"/>
          </p:nvPr>
        </p:nvSpPr>
        <p:spPr>
          <a:xfrm>
            <a:off x="250828" y="1905000"/>
            <a:ext cx="8662989" cy="457200"/>
          </a:xfrm>
        </p:spPr>
        <p:txBody>
          <a:bodyPr/>
          <a:lstStyle/>
          <a:p>
            <a:r>
              <a:rPr lang="en-US" altLang="zh-CN" dirty="0">
                <a:solidFill>
                  <a:srgbClr val="00B0F0"/>
                </a:solidFill>
              </a:rPr>
              <a:t>Feature extracted from each convolutional layer</a:t>
            </a:r>
            <a:endParaRPr lang="zh-CN" altLang="en-US" dirty="0">
              <a:solidFill>
                <a:srgbClr val="00B0F0"/>
              </a:solidFill>
            </a:endParaRPr>
          </a:p>
        </p:txBody>
      </p:sp>
      <p:sp>
        <p:nvSpPr>
          <p:cNvPr id="5" name="文本占位符 3">
            <a:extLst>
              <a:ext uri="{FF2B5EF4-FFF2-40B4-BE49-F238E27FC236}">
                <a16:creationId xmlns:a16="http://schemas.microsoft.com/office/drawing/2014/main" id="{1F43D778-D819-40CC-9B4E-556186BCC066}"/>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Deep Learning for Image Emotion Classification</a:t>
            </a:r>
            <a:endParaRPr lang="zh-CN" altLang="en-US" dirty="0">
              <a:solidFill>
                <a:srgbClr val="00B0F0"/>
              </a:solidFill>
              <a:latin typeface="Microsoft YaHei" pitchFamily="34" charset="-122"/>
              <a:ea typeface="Microsoft YaHei" pitchFamily="34" charset="-122"/>
            </a:endParaRPr>
          </a:p>
        </p:txBody>
      </p:sp>
      <p:pic>
        <p:nvPicPr>
          <p:cNvPr id="6" name="图片 5">
            <a:extLst>
              <a:ext uri="{FF2B5EF4-FFF2-40B4-BE49-F238E27FC236}">
                <a16:creationId xmlns:a16="http://schemas.microsoft.com/office/drawing/2014/main" id="{5E68E854-42C7-47A2-8EEA-1FDEFF95A905}"/>
              </a:ext>
            </a:extLst>
          </p:cNvPr>
          <p:cNvPicPr>
            <a:picLocks noChangeAspect="1"/>
          </p:cNvPicPr>
          <p:nvPr/>
        </p:nvPicPr>
        <p:blipFill>
          <a:blip r:embed="rId2"/>
          <a:stretch>
            <a:fillRect/>
          </a:stretch>
        </p:blipFill>
        <p:spPr>
          <a:xfrm>
            <a:off x="845678" y="2780546"/>
            <a:ext cx="1673504" cy="1259501"/>
          </a:xfrm>
          <a:prstGeom prst="rect">
            <a:avLst/>
          </a:prstGeom>
        </p:spPr>
      </p:pic>
      <p:pic>
        <p:nvPicPr>
          <p:cNvPr id="7" name="图片 6">
            <a:extLst>
              <a:ext uri="{FF2B5EF4-FFF2-40B4-BE49-F238E27FC236}">
                <a16:creationId xmlns:a16="http://schemas.microsoft.com/office/drawing/2014/main" id="{7916103F-B46C-4257-AE30-5846EBFB6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278" y="2780546"/>
            <a:ext cx="1267842" cy="1259501"/>
          </a:xfrm>
          <a:prstGeom prst="rect">
            <a:avLst/>
          </a:prstGeom>
        </p:spPr>
      </p:pic>
      <p:pic>
        <p:nvPicPr>
          <p:cNvPr id="8" name="图片 7">
            <a:extLst>
              <a:ext uri="{FF2B5EF4-FFF2-40B4-BE49-F238E27FC236}">
                <a16:creationId xmlns:a16="http://schemas.microsoft.com/office/drawing/2014/main" id="{378B8DF2-1C72-4CE5-8C35-CD4EF27C6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216" y="2780546"/>
            <a:ext cx="1255344" cy="1259501"/>
          </a:xfrm>
          <a:prstGeom prst="rect">
            <a:avLst/>
          </a:prstGeom>
        </p:spPr>
      </p:pic>
      <p:pic>
        <p:nvPicPr>
          <p:cNvPr id="9" name="图片 8">
            <a:extLst>
              <a:ext uri="{FF2B5EF4-FFF2-40B4-BE49-F238E27FC236}">
                <a16:creationId xmlns:a16="http://schemas.microsoft.com/office/drawing/2014/main" id="{1B5504D7-9E70-44EC-9334-00103430CF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9656" y="2793130"/>
            <a:ext cx="1238661" cy="1246918"/>
          </a:xfrm>
          <a:prstGeom prst="rect">
            <a:avLst/>
          </a:prstGeom>
        </p:spPr>
      </p:pic>
      <p:pic>
        <p:nvPicPr>
          <p:cNvPr id="10" name="图片 9">
            <a:extLst>
              <a:ext uri="{FF2B5EF4-FFF2-40B4-BE49-F238E27FC236}">
                <a16:creationId xmlns:a16="http://schemas.microsoft.com/office/drawing/2014/main" id="{136AFBBF-6C46-4FAC-A482-08ACDFA70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7413" y="2780546"/>
            <a:ext cx="1251187" cy="1259501"/>
          </a:xfrm>
          <a:prstGeom prst="rect">
            <a:avLst/>
          </a:prstGeom>
        </p:spPr>
      </p:pic>
      <p:pic>
        <p:nvPicPr>
          <p:cNvPr id="11" name="图片 10">
            <a:extLst>
              <a:ext uri="{FF2B5EF4-FFF2-40B4-BE49-F238E27FC236}">
                <a16:creationId xmlns:a16="http://schemas.microsoft.com/office/drawing/2014/main" id="{95CDB29D-9733-4152-A837-4E0464AB47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678" y="4152146"/>
            <a:ext cx="1673504" cy="1259501"/>
          </a:xfrm>
          <a:prstGeom prst="rect">
            <a:avLst/>
          </a:prstGeom>
        </p:spPr>
      </p:pic>
      <p:pic>
        <p:nvPicPr>
          <p:cNvPr id="12" name="图片 11">
            <a:extLst>
              <a:ext uri="{FF2B5EF4-FFF2-40B4-BE49-F238E27FC236}">
                <a16:creationId xmlns:a16="http://schemas.microsoft.com/office/drawing/2014/main" id="{1FA68C8E-A93B-417B-A2DF-BFA3B14185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8279" y="4158437"/>
            <a:ext cx="1267841" cy="1246917"/>
          </a:xfrm>
          <a:prstGeom prst="rect">
            <a:avLst/>
          </a:prstGeom>
        </p:spPr>
      </p:pic>
      <p:pic>
        <p:nvPicPr>
          <p:cNvPr id="13" name="图片 12">
            <a:extLst>
              <a:ext uri="{FF2B5EF4-FFF2-40B4-BE49-F238E27FC236}">
                <a16:creationId xmlns:a16="http://schemas.microsoft.com/office/drawing/2014/main" id="{90AE4971-7C2A-4DE2-A637-3C41B5E9D1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7313" y="4166129"/>
            <a:ext cx="1253247" cy="1239225"/>
          </a:xfrm>
          <a:prstGeom prst="rect">
            <a:avLst/>
          </a:prstGeom>
        </p:spPr>
      </p:pic>
      <p:pic>
        <p:nvPicPr>
          <p:cNvPr id="14" name="图片 13">
            <a:extLst>
              <a:ext uri="{FF2B5EF4-FFF2-40B4-BE49-F238E27FC236}">
                <a16:creationId xmlns:a16="http://schemas.microsoft.com/office/drawing/2014/main" id="{06B450A6-12BF-477E-A833-0E84471777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79656" y="4166128"/>
            <a:ext cx="1238661" cy="1239226"/>
          </a:xfrm>
          <a:prstGeom prst="rect">
            <a:avLst/>
          </a:prstGeom>
        </p:spPr>
      </p:pic>
      <p:pic>
        <p:nvPicPr>
          <p:cNvPr id="15" name="图片 14">
            <a:extLst>
              <a:ext uri="{FF2B5EF4-FFF2-40B4-BE49-F238E27FC236}">
                <a16:creationId xmlns:a16="http://schemas.microsoft.com/office/drawing/2014/main" id="{5446ED7D-706A-4C05-9734-12611AFCFD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7414" y="4166129"/>
            <a:ext cx="1251186" cy="1239226"/>
          </a:xfrm>
          <a:prstGeom prst="rect">
            <a:avLst/>
          </a:prstGeom>
        </p:spPr>
      </p:pic>
      <p:sp>
        <p:nvSpPr>
          <p:cNvPr id="16" name="TextBox 3">
            <a:extLst>
              <a:ext uri="{FF2B5EF4-FFF2-40B4-BE49-F238E27FC236}">
                <a16:creationId xmlns:a16="http://schemas.microsoft.com/office/drawing/2014/main" id="{EFC93C9C-0EB9-4279-A4A6-A006E800225A}"/>
              </a:ext>
            </a:extLst>
          </p:cNvPr>
          <p:cNvSpPr txBox="1"/>
          <p:nvPr/>
        </p:nvSpPr>
        <p:spPr>
          <a:xfrm>
            <a:off x="1301430" y="2438498"/>
            <a:ext cx="762000" cy="338554"/>
          </a:xfrm>
          <a:prstGeom prst="rect">
            <a:avLst/>
          </a:prstGeom>
          <a:noFill/>
        </p:spPr>
        <p:txBody>
          <a:bodyPr wrap="square" rtlCol="0">
            <a:spAutoFit/>
          </a:bodyPr>
          <a:lstStyle/>
          <a:p>
            <a:pPr algn="ctr"/>
            <a:r>
              <a:rPr lang="en-US" sz="1600" dirty="0"/>
              <a:t>Image</a:t>
            </a:r>
          </a:p>
        </p:txBody>
      </p:sp>
      <p:sp>
        <p:nvSpPr>
          <p:cNvPr id="17" name="TextBox 3">
            <a:extLst>
              <a:ext uri="{FF2B5EF4-FFF2-40B4-BE49-F238E27FC236}">
                <a16:creationId xmlns:a16="http://schemas.microsoft.com/office/drawing/2014/main" id="{4FFFCDFB-365B-4D00-AECF-23DCD8D4EB57}"/>
              </a:ext>
            </a:extLst>
          </p:cNvPr>
          <p:cNvSpPr txBox="1"/>
          <p:nvPr/>
        </p:nvSpPr>
        <p:spPr>
          <a:xfrm>
            <a:off x="2736018" y="2438498"/>
            <a:ext cx="903450" cy="338554"/>
          </a:xfrm>
          <a:prstGeom prst="rect">
            <a:avLst/>
          </a:prstGeom>
          <a:noFill/>
        </p:spPr>
        <p:txBody>
          <a:bodyPr wrap="square" rtlCol="0">
            <a:spAutoFit/>
          </a:bodyPr>
          <a:lstStyle/>
          <a:p>
            <a:pPr algn="ctr"/>
            <a:r>
              <a:rPr lang="en-US" altLang="zh-CN" sz="1600" dirty="0"/>
              <a:t>Layer 1</a:t>
            </a:r>
            <a:endParaRPr lang="en-US" sz="1600" dirty="0"/>
          </a:p>
        </p:txBody>
      </p:sp>
      <p:sp>
        <p:nvSpPr>
          <p:cNvPr id="18" name="TextBox 3">
            <a:extLst>
              <a:ext uri="{FF2B5EF4-FFF2-40B4-BE49-F238E27FC236}">
                <a16:creationId xmlns:a16="http://schemas.microsoft.com/office/drawing/2014/main" id="{1B29E185-1B05-49A1-BB8F-DF3B1420B14C}"/>
              </a:ext>
            </a:extLst>
          </p:cNvPr>
          <p:cNvSpPr txBox="1"/>
          <p:nvPr/>
        </p:nvSpPr>
        <p:spPr>
          <a:xfrm>
            <a:off x="4078195" y="2438400"/>
            <a:ext cx="903450" cy="338554"/>
          </a:xfrm>
          <a:prstGeom prst="rect">
            <a:avLst/>
          </a:prstGeom>
          <a:noFill/>
        </p:spPr>
        <p:txBody>
          <a:bodyPr wrap="square" rtlCol="0">
            <a:spAutoFit/>
          </a:bodyPr>
          <a:lstStyle/>
          <a:p>
            <a:pPr algn="ctr"/>
            <a:r>
              <a:rPr lang="en-US" altLang="zh-CN" sz="1600" dirty="0"/>
              <a:t>Layer 2</a:t>
            </a:r>
            <a:endParaRPr lang="en-US" sz="1600" dirty="0"/>
          </a:p>
        </p:txBody>
      </p:sp>
      <p:sp>
        <p:nvSpPr>
          <p:cNvPr id="19" name="TextBox 3">
            <a:extLst>
              <a:ext uri="{FF2B5EF4-FFF2-40B4-BE49-F238E27FC236}">
                <a16:creationId xmlns:a16="http://schemas.microsoft.com/office/drawing/2014/main" id="{46CFC0E9-6B0B-489A-A17F-B7AAE16C6030}"/>
              </a:ext>
            </a:extLst>
          </p:cNvPr>
          <p:cNvSpPr txBox="1"/>
          <p:nvPr/>
        </p:nvSpPr>
        <p:spPr>
          <a:xfrm>
            <a:off x="5404293" y="2438400"/>
            <a:ext cx="903450" cy="338554"/>
          </a:xfrm>
          <a:prstGeom prst="rect">
            <a:avLst/>
          </a:prstGeom>
          <a:noFill/>
        </p:spPr>
        <p:txBody>
          <a:bodyPr wrap="square" rtlCol="0">
            <a:spAutoFit/>
          </a:bodyPr>
          <a:lstStyle/>
          <a:p>
            <a:pPr algn="ctr"/>
            <a:r>
              <a:rPr lang="en-US" altLang="zh-CN" sz="1600" dirty="0"/>
              <a:t>Layer 3</a:t>
            </a:r>
            <a:endParaRPr lang="en-US" sz="1600" dirty="0"/>
          </a:p>
        </p:txBody>
      </p:sp>
      <p:sp>
        <p:nvSpPr>
          <p:cNvPr id="20" name="TextBox 3">
            <a:extLst>
              <a:ext uri="{FF2B5EF4-FFF2-40B4-BE49-F238E27FC236}">
                <a16:creationId xmlns:a16="http://schemas.microsoft.com/office/drawing/2014/main" id="{F94B7E73-5934-4094-BD0D-5A0C6E04E50F}"/>
              </a:ext>
            </a:extLst>
          </p:cNvPr>
          <p:cNvSpPr txBox="1"/>
          <p:nvPr/>
        </p:nvSpPr>
        <p:spPr>
          <a:xfrm>
            <a:off x="6759573" y="2438400"/>
            <a:ext cx="872190" cy="338554"/>
          </a:xfrm>
          <a:prstGeom prst="rect">
            <a:avLst/>
          </a:prstGeom>
          <a:noFill/>
        </p:spPr>
        <p:txBody>
          <a:bodyPr wrap="square" rtlCol="0">
            <a:spAutoFit/>
          </a:bodyPr>
          <a:lstStyle/>
          <a:p>
            <a:pPr algn="ctr"/>
            <a:r>
              <a:rPr lang="en-US" altLang="zh-CN" sz="1600" dirty="0"/>
              <a:t>Layer 4</a:t>
            </a:r>
            <a:endParaRPr lang="en-US" sz="1600" dirty="0"/>
          </a:p>
        </p:txBody>
      </p:sp>
      <p:cxnSp>
        <p:nvCxnSpPr>
          <p:cNvPr id="21" name="直接箭头连接符 20">
            <a:extLst>
              <a:ext uri="{FF2B5EF4-FFF2-40B4-BE49-F238E27FC236}">
                <a16:creationId xmlns:a16="http://schemas.microsoft.com/office/drawing/2014/main" id="{C2C61CE4-F151-48E3-9089-96A9FF58757D}"/>
              </a:ext>
            </a:extLst>
          </p:cNvPr>
          <p:cNvCxnSpPr>
            <a:cxnSpLocks/>
          </p:cNvCxnSpPr>
          <p:nvPr/>
        </p:nvCxnSpPr>
        <p:spPr>
          <a:xfrm flipV="1">
            <a:off x="3276600" y="5405354"/>
            <a:ext cx="0" cy="3048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99DAB7A-07C8-428C-99C0-4D21BB46A282}"/>
              </a:ext>
            </a:extLst>
          </p:cNvPr>
          <p:cNvSpPr txBox="1"/>
          <p:nvPr/>
        </p:nvSpPr>
        <p:spPr>
          <a:xfrm>
            <a:off x="2857500" y="5710154"/>
            <a:ext cx="838199" cy="338554"/>
          </a:xfrm>
          <a:prstGeom prst="rect">
            <a:avLst/>
          </a:prstGeom>
          <a:noFill/>
        </p:spPr>
        <p:txBody>
          <a:bodyPr wrap="square" rtlCol="0">
            <a:spAutoFit/>
          </a:bodyPr>
          <a:lstStyle/>
          <a:p>
            <a:pPr algn="ctr"/>
            <a:r>
              <a:rPr lang="en-US" altLang="zh-CN" sz="1600" dirty="0">
                <a:solidFill>
                  <a:srgbClr val="FF0000"/>
                </a:solidFill>
              </a:rPr>
              <a:t>color</a:t>
            </a:r>
            <a:endParaRPr lang="zh-CN" altLang="en-US" sz="1600" dirty="0">
              <a:solidFill>
                <a:srgbClr val="FF0000"/>
              </a:solidFill>
            </a:endParaRPr>
          </a:p>
        </p:txBody>
      </p:sp>
      <p:sp>
        <p:nvSpPr>
          <p:cNvPr id="26" name="文本框 25">
            <a:extLst>
              <a:ext uri="{FF2B5EF4-FFF2-40B4-BE49-F238E27FC236}">
                <a16:creationId xmlns:a16="http://schemas.microsoft.com/office/drawing/2014/main" id="{55C8EAEA-214F-4D8F-9032-B1BD706AF7CA}"/>
              </a:ext>
            </a:extLst>
          </p:cNvPr>
          <p:cNvSpPr txBox="1"/>
          <p:nvPr/>
        </p:nvSpPr>
        <p:spPr>
          <a:xfrm>
            <a:off x="4143446" y="5715372"/>
            <a:ext cx="838199" cy="338554"/>
          </a:xfrm>
          <a:prstGeom prst="rect">
            <a:avLst/>
          </a:prstGeom>
          <a:noFill/>
        </p:spPr>
        <p:txBody>
          <a:bodyPr wrap="square" rtlCol="0">
            <a:spAutoFit/>
          </a:bodyPr>
          <a:lstStyle/>
          <a:p>
            <a:pPr algn="ctr"/>
            <a:r>
              <a:rPr lang="en-US" altLang="zh-CN" sz="1600" dirty="0">
                <a:solidFill>
                  <a:srgbClr val="FF0000"/>
                </a:solidFill>
              </a:rPr>
              <a:t>texture</a:t>
            </a:r>
            <a:endParaRPr lang="zh-CN" altLang="en-US" sz="1600" dirty="0">
              <a:solidFill>
                <a:srgbClr val="FF0000"/>
              </a:solidFill>
            </a:endParaRPr>
          </a:p>
        </p:txBody>
      </p:sp>
      <p:sp>
        <p:nvSpPr>
          <p:cNvPr id="28" name="文本框 27">
            <a:extLst>
              <a:ext uri="{FF2B5EF4-FFF2-40B4-BE49-F238E27FC236}">
                <a16:creationId xmlns:a16="http://schemas.microsoft.com/office/drawing/2014/main" id="{23F97651-13BE-4AA0-A28B-C22578EC53EA}"/>
              </a:ext>
            </a:extLst>
          </p:cNvPr>
          <p:cNvSpPr txBox="1"/>
          <p:nvPr/>
        </p:nvSpPr>
        <p:spPr>
          <a:xfrm>
            <a:off x="5331575" y="5710154"/>
            <a:ext cx="1134822" cy="338554"/>
          </a:xfrm>
          <a:prstGeom prst="rect">
            <a:avLst/>
          </a:prstGeom>
          <a:noFill/>
        </p:spPr>
        <p:txBody>
          <a:bodyPr wrap="square" rtlCol="0">
            <a:spAutoFit/>
          </a:bodyPr>
          <a:lstStyle/>
          <a:p>
            <a:pPr algn="ctr"/>
            <a:r>
              <a:rPr lang="en-US" altLang="zh-CN" sz="1600" dirty="0">
                <a:solidFill>
                  <a:srgbClr val="FF0000"/>
                </a:solidFill>
              </a:rPr>
              <a:t>aesthetics</a:t>
            </a:r>
          </a:p>
        </p:txBody>
      </p:sp>
      <p:cxnSp>
        <p:nvCxnSpPr>
          <p:cNvPr id="31" name="直接箭头连接符 30">
            <a:extLst>
              <a:ext uri="{FF2B5EF4-FFF2-40B4-BE49-F238E27FC236}">
                <a16:creationId xmlns:a16="http://schemas.microsoft.com/office/drawing/2014/main" id="{B06077E8-A7DF-4CAC-9468-595414D67AD7}"/>
              </a:ext>
            </a:extLst>
          </p:cNvPr>
          <p:cNvCxnSpPr>
            <a:cxnSpLocks/>
          </p:cNvCxnSpPr>
          <p:nvPr/>
        </p:nvCxnSpPr>
        <p:spPr>
          <a:xfrm flipV="1">
            <a:off x="4572000" y="5422074"/>
            <a:ext cx="0" cy="3048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91D680E-37FE-47DC-8C95-A4C5EEE3B4AF}"/>
              </a:ext>
            </a:extLst>
          </p:cNvPr>
          <p:cNvCxnSpPr>
            <a:cxnSpLocks/>
          </p:cNvCxnSpPr>
          <p:nvPr/>
        </p:nvCxnSpPr>
        <p:spPr>
          <a:xfrm flipV="1">
            <a:off x="5891961" y="5405354"/>
            <a:ext cx="0" cy="3048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FEF40C6-5330-42D1-AF30-E2B35A2BFAAA}"/>
              </a:ext>
            </a:extLst>
          </p:cNvPr>
          <p:cNvCxnSpPr>
            <a:cxnSpLocks/>
          </p:cNvCxnSpPr>
          <p:nvPr/>
        </p:nvCxnSpPr>
        <p:spPr>
          <a:xfrm flipV="1">
            <a:off x="7224444" y="5422074"/>
            <a:ext cx="0" cy="3048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C554DE30-00B1-44CF-BAA5-C94FB15F0878}"/>
              </a:ext>
            </a:extLst>
          </p:cNvPr>
          <p:cNvSpPr txBox="1"/>
          <p:nvPr/>
        </p:nvSpPr>
        <p:spPr>
          <a:xfrm>
            <a:off x="6655595" y="5710154"/>
            <a:ext cx="1134822" cy="830997"/>
          </a:xfrm>
          <a:prstGeom prst="rect">
            <a:avLst/>
          </a:prstGeom>
          <a:noFill/>
        </p:spPr>
        <p:txBody>
          <a:bodyPr wrap="square" rtlCol="0">
            <a:spAutoFit/>
          </a:bodyPr>
          <a:lstStyle/>
          <a:p>
            <a:pPr algn="ctr"/>
            <a:r>
              <a:rPr lang="en-US" altLang="zh-CN" sz="1600" dirty="0">
                <a:solidFill>
                  <a:srgbClr val="FF0000"/>
                </a:solidFill>
              </a:rPr>
              <a:t>semantics</a:t>
            </a:r>
          </a:p>
          <a:p>
            <a:pPr algn="ctr"/>
            <a:r>
              <a:rPr lang="en-US" altLang="zh-CN" sz="1600" dirty="0">
                <a:solidFill>
                  <a:srgbClr val="FF0000"/>
                </a:solidFill>
              </a:rPr>
              <a:t>(face, horse leg)</a:t>
            </a:r>
          </a:p>
        </p:txBody>
      </p:sp>
    </p:spTree>
    <p:extLst>
      <p:ext uri="{BB962C8B-B14F-4D97-AF65-F5344CB8AC3E}">
        <p14:creationId xmlns:p14="http://schemas.microsoft.com/office/powerpoint/2010/main" val="13406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down)">
                                      <p:cBhvr>
                                        <p:cTn id="81" dur="500"/>
                                        <p:tgtEl>
                                          <p:spTgt spid="10"/>
                                        </p:tgtEl>
                                      </p:cBhvr>
                                    </p:animEffect>
                                  </p:childTnLst>
                                </p:cTn>
                              </p:par>
                              <p:par>
                                <p:cTn id="82" presetID="22" presetClass="entr" presetSubtype="4"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down)">
                                      <p:cBhvr>
                                        <p:cTn id="84" dur="500"/>
                                        <p:tgtEl>
                                          <p:spTgt spid="1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ppt_x"/>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fill="hold"/>
                                        <p:tgtEl>
                                          <p:spTgt spid="34"/>
                                        </p:tgtEl>
                                        <p:attrNameLst>
                                          <p:attrName>ppt_x</p:attrName>
                                        </p:attrNameLst>
                                      </p:cBhvr>
                                      <p:tavLst>
                                        <p:tav tm="0">
                                          <p:val>
                                            <p:strVal val="#ppt_x"/>
                                          </p:val>
                                        </p:tav>
                                        <p:tav tm="100000">
                                          <p:val>
                                            <p:strVal val="#ppt_x"/>
                                          </p:val>
                                        </p:tav>
                                      </p:tavLst>
                                    </p:anim>
                                    <p:anim calcmode="lin" valueType="num">
                                      <p:cBhvr additive="base">
                                        <p:cTn id="9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4" grpId="0"/>
      <p:bldP spid="26" grpId="0"/>
      <p:bldP spid="28"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B5B74-4ECE-4200-A59E-2DC5350A6D54}"/>
              </a:ext>
            </a:extLst>
          </p:cNvPr>
          <p:cNvSpPr>
            <a:spLocks noGrp="1"/>
          </p:cNvSpPr>
          <p:nvPr>
            <p:ph type="title"/>
          </p:nvPr>
        </p:nvSpPr>
        <p:spPr/>
        <p:txBody>
          <a:bodyPr/>
          <a:lstStyle/>
          <a:p>
            <a:pPr algn="l"/>
            <a:r>
              <a:rPr lang="en-US" altLang="zh-CN" dirty="0"/>
              <a:t>Multi-level deep representations based method</a:t>
            </a:r>
          </a:p>
        </p:txBody>
      </p:sp>
      <p:sp>
        <p:nvSpPr>
          <p:cNvPr id="7" name="文本占位符 3">
            <a:extLst>
              <a:ext uri="{FF2B5EF4-FFF2-40B4-BE49-F238E27FC236}">
                <a16:creationId xmlns:a16="http://schemas.microsoft.com/office/drawing/2014/main" id="{E78BCFEE-B87A-4B29-9E39-0D9845B3592E}"/>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Multi-level deep representations based method</a:t>
            </a:r>
            <a:endParaRPr lang="zh-CN" altLang="en-US" dirty="0">
              <a:solidFill>
                <a:srgbClr val="00B0F0"/>
              </a:solidFill>
              <a:latin typeface="Microsoft YaHei" pitchFamily="34" charset="-122"/>
              <a:ea typeface="Microsoft YaHei" pitchFamily="34" charset="-122"/>
            </a:endParaRPr>
          </a:p>
        </p:txBody>
      </p:sp>
      <p:grpSp>
        <p:nvGrpSpPr>
          <p:cNvPr id="4" name="组合 3">
            <a:extLst>
              <a:ext uri="{FF2B5EF4-FFF2-40B4-BE49-F238E27FC236}">
                <a16:creationId xmlns:a16="http://schemas.microsoft.com/office/drawing/2014/main" id="{1DCF8638-33E6-4896-AD6C-EC35D995A390}"/>
              </a:ext>
            </a:extLst>
          </p:cNvPr>
          <p:cNvGrpSpPr/>
          <p:nvPr/>
        </p:nvGrpSpPr>
        <p:grpSpPr>
          <a:xfrm>
            <a:off x="321734" y="2254313"/>
            <a:ext cx="7772400" cy="1045236"/>
            <a:chOff x="321734" y="2254313"/>
            <a:chExt cx="7772400" cy="1045236"/>
          </a:xfrm>
        </p:grpSpPr>
        <p:sp>
          <p:nvSpPr>
            <p:cNvPr id="97" name="Cube 18">
              <a:extLst>
                <a:ext uri="{FF2B5EF4-FFF2-40B4-BE49-F238E27FC236}">
                  <a16:creationId xmlns:a16="http://schemas.microsoft.com/office/drawing/2014/main" id="{17564552-6CB1-449E-A73A-7297979DA7AB}"/>
                </a:ext>
              </a:extLst>
            </p:cNvPr>
            <p:cNvSpPr/>
            <p:nvPr/>
          </p:nvSpPr>
          <p:spPr>
            <a:xfrm rot="10800000" flipV="1">
              <a:off x="2302934" y="2256826"/>
              <a:ext cx="584199" cy="1040340"/>
            </a:xfrm>
            <a:prstGeom prst="cube">
              <a:avLst>
                <a:gd name="adj" fmla="val 41677"/>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pic>
          <p:nvPicPr>
            <p:cNvPr id="98" name="Picture 2">
              <a:extLst>
                <a:ext uri="{FF2B5EF4-FFF2-40B4-BE49-F238E27FC236}">
                  <a16:creationId xmlns:a16="http://schemas.microsoft.com/office/drawing/2014/main" id="{F4665EEB-0FDE-4265-856B-B00DDBBEA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34" y="2391102"/>
              <a:ext cx="113982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Rectangle 6">
              <a:extLst>
                <a:ext uri="{FF2B5EF4-FFF2-40B4-BE49-F238E27FC236}">
                  <a16:creationId xmlns:a16="http://schemas.microsoft.com/office/drawing/2014/main" id="{DE3813B4-88A8-43FA-8E02-22E6B2BDD8AE}"/>
                </a:ext>
              </a:extLst>
            </p:cNvPr>
            <p:cNvSpPr/>
            <p:nvPr/>
          </p:nvSpPr>
          <p:spPr>
            <a:xfrm>
              <a:off x="893234" y="2549587"/>
              <a:ext cx="228600" cy="228600"/>
            </a:xfrm>
            <a:prstGeom prst="rect">
              <a:avLst/>
            </a:prstGeom>
            <a:no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0" name="Straight Connector 8">
              <a:extLst>
                <a:ext uri="{FF2B5EF4-FFF2-40B4-BE49-F238E27FC236}">
                  <a16:creationId xmlns:a16="http://schemas.microsoft.com/office/drawing/2014/main" id="{6E3B97B6-7AB1-471F-9983-09F1B3359391}"/>
                </a:ext>
              </a:extLst>
            </p:cNvPr>
            <p:cNvCxnSpPr/>
            <p:nvPr/>
          </p:nvCxnSpPr>
          <p:spPr>
            <a:xfrm flipV="1">
              <a:off x="893234" y="2391102"/>
              <a:ext cx="723899" cy="158486"/>
            </a:xfrm>
            <a:prstGeom prst="line">
              <a:avLst/>
            </a:prstGeom>
            <a:noFill/>
            <a:ln w="9525" cap="flat" cmpd="sng" algn="ctr">
              <a:solidFill>
                <a:srgbClr val="FF0000"/>
              </a:solidFill>
              <a:prstDash val="solid"/>
            </a:ln>
            <a:effectLst/>
          </p:spPr>
        </p:cxnSp>
        <p:cxnSp>
          <p:nvCxnSpPr>
            <p:cNvPr id="101" name="Straight Connector 10">
              <a:extLst>
                <a:ext uri="{FF2B5EF4-FFF2-40B4-BE49-F238E27FC236}">
                  <a16:creationId xmlns:a16="http://schemas.microsoft.com/office/drawing/2014/main" id="{707EA46E-04DB-4331-922D-181685DD7572}"/>
                </a:ext>
              </a:extLst>
            </p:cNvPr>
            <p:cNvCxnSpPr/>
            <p:nvPr/>
          </p:nvCxnSpPr>
          <p:spPr>
            <a:xfrm flipV="1">
              <a:off x="1121834" y="2549587"/>
              <a:ext cx="495299" cy="228600"/>
            </a:xfrm>
            <a:prstGeom prst="line">
              <a:avLst/>
            </a:prstGeom>
            <a:noFill/>
            <a:ln w="9525" cap="flat" cmpd="sng" algn="ctr">
              <a:solidFill>
                <a:srgbClr val="FF0000"/>
              </a:solidFill>
              <a:prstDash val="solid"/>
            </a:ln>
            <a:effectLst/>
          </p:spPr>
        </p:cxnSp>
        <p:sp>
          <p:nvSpPr>
            <p:cNvPr id="102" name="Cube 17">
              <a:extLst>
                <a:ext uri="{FF2B5EF4-FFF2-40B4-BE49-F238E27FC236}">
                  <a16:creationId xmlns:a16="http://schemas.microsoft.com/office/drawing/2014/main" id="{D8C370D6-6870-4947-B894-D798C0F0D8C4}"/>
                </a:ext>
              </a:extLst>
            </p:cNvPr>
            <p:cNvSpPr/>
            <p:nvPr/>
          </p:nvSpPr>
          <p:spPr>
            <a:xfrm rot="10800000" flipV="1">
              <a:off x="1998135" y="2256826"/>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03" name="Cube 16">
              <a:extLst>
                <a:ext uri="{FF2B5EF4-FFF2-40B4-BE49-F238E27FC236}">
                  <a16:creationId xmlns:a16="http://schemas.microsoft.com/office/drawing/2014/main" id="{D57182A6-95FA-41FA-9C14-76E362F8916A}"/>
                </a:ext>
              </a:extLst>
            </p:cNvPr>
            <p:cNvSpPr/>
            <p:nvPr/>
          </p:nvSpPr>
          <p:spPr>
            <a:xfrm rot="10800000" flipV="1">
              <a:off x="1617134" y="2256826"/>
              <a:ext cx="685800" cy="1042722"/>
            </a:xfrm>
            <a:prstGeom prst="cube">
              <a:avLst>
                <a:gd name="adj" fmla="val 35317"/>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04" name="TextBox 19">
              <a:extLst>
                <a:ext uri="{FF2B5EF4-FFF2-40B4-BE49-F238E27FC236}">
                  <a16:creationId xmlns:a16="http://schemas.microsoft.com/office/drawing/2014/main" id="{F82D56EF-8126-4257-8A09-F0CD07BC1584}"/>
                </a:ext>
              </a:extLst>
            </p:cNvPr>
            <p:cNvSpPr txBox="1"/>
            <p:nvPr/>
          </p:nvSpPr>
          <p:spPr>
            <a:xfrm>
              <a:off x="1921934" y="2769190"/>
              <a:ext cx="457200" cy="338554"/>
            </a:xfrm>
            <a:prstGeom prst="rect">
              <a:avLst/>
            </a:prstGeom>
            <a:noFill/>
          </p:spPr>
          <p:txBody>
            <a:bodyPr wrap="square" rtlCol="0">
              <a:spAutoFit/>
            </a:bodyPr>
            <a:lstStyle/>
            <a:p>
              <a:pPr algn="ctr"/>
              <a:r>
                <a:rPr lang="en-US" sz="800" dirty="0">
                  <a:solidFill>
                    <a:prstClr val="black"/>
                  </a:solidFill>
                  <a:latin typeface="Calibri"/>
                </a:rPr>
                <a:t>11</a:t>
              </a:r>
              <a:r>
                <a:rPr lang="en-US" altLang="zh-CN" sz="800" dirty="0">
                  <a:solidFill>
                    <a:prstClr val="black"/>
                  </a:solidFill>
                  <a:latin typeface="Calibri"/>
                  <a:ea typeface="宋体" panose="02010600030101010101" pitchFamily="2" charset="-122"/>
                </a:rPr>
                <a:t>X11</a:t>
              </a:r>
            </a:p>
            <a:p>
              <a:pPr algn="ctr"/>
              <a:r>
                <a:rPr lang="en-US" sz="800" dirty="0">
                  <a:solidFill>
                    <a:prstClr val="black"/>
                  </a:solidFill>
                  <a:latin typeface="Calibri"/>
                </a:rPr>
                <a:t>128</a:t>
              </a:r>
            </a:p>
          </p:txBody>
        </p:sp>
        <p:sp>
          <p:nvSpPr>
            <p:cNvPr id="105" name="TextBox 21">
              <a:extLst>
                <a:ext uri="{FF2B5EF4-FFF2-40B4-BE49-F238E27FC236}">
                  <a16:creationId xmlns:a16="http://schemas.microsoft.com/office/drawing/2014/main" id="{24F1985C-B791-42A2-98A1-0CA03F05E46B}"/>
                </a:ext>
              </a:extLst>
            </p:cNvPr>
            <p:cNvSpPr txBox="1"/>
            <p:nvPr/>
          </p:nvSpPr>
          <p:spPr>
            <a:xfrm>
              <a:off x="2226734" y="2772102"/>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128</a:t>
              </a:r>
            </a:p>
          </p:txBody>
        </p:sp>
        <p:sp>
          <p:nvSpPr>
            <p:cNvPr id="106" name="TextBox 22">
              <a:extLst>
                <a:ext uri="{FF2B5EF4-FFF2-40B4-BE49-F238E27FC236}">
                  <a16:creationId xmlns:a16="http://schemas.microsoft.com/office/drawing/2014/main" id="{EED9A5CE-AF28-4D70-B4E2-88635C54F1F6}"/>
                </a:ext>
              </a:extLst>
            </p:cNvPr>
            <p:cNvSpPr txBox="1"/>
            <p:nvPr/>
          </p:nvSpPr>
          <p:spPr>
            <a:xfrm>
              <a:off x="2531534" y="2772102"/>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128</a:t>
              </a:r>
            </a:p>
          </p:txBody>
        </p:sp>
        <p:sp>
          <p:nvSpPr>
            <p:cNvPr id="107" name="Cube 25">
              <a:extLst>
                <a:ext uri="{FF2B5EF4-FFF2-40B4-BE49-F238E27FC236}">
                  <a16:creationId xmlns:a16="http://schemas.microsoft.com/office/drawing/2014/main" id="{2AE6E9CA-E832-488D-8CD5-018C85AC6CBD}"/>
                </a:ext>
              </a:extLst>
            </p:cNvPr>
            <p:cNvSpPr/>
            <p:nvPr/>
          </p:nvSpPr>
          <p:spPr>
            <a:xfrm rot="10800000" flipV="1">
              <a:off x="3979336" y="2254313"/>
              <a:ext cx="584200" cy="1040339"/>
            </a:xfrm>
            <a:prstGeom prst="cube">
              <a:avLst>
                <a:gd name="adj" fmla="val 41677"/>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08" name="Cube 26">
              <a:extLst>
                <a:ext uri="{FF2B5EF4-FFF2-40B4-BE49-F238E27FC236}">
                  <a16:creationId xmlns:a16="http://schemas.microsoft.com/office/drawing/2014/main" id="{1496C902-37B4-4CF3-B7C3-3E45157F8497}"/>
                </a:ext>
              </a:extLst>
            </p:cNvPr>
            <p:cNvSpPr/>
            <p:nvPr/>
          </p:nvSpPr>
          <p:spPr>
            <a:xfrm rot="10800000" flipV="1">
              <a:off x="3674537" y="2254313"/>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09" name="Cube 27">
              <a:extLst>
                <a:ext uri="{FF2B5EF4-FFF2-40B4-BE49-F238E27FC236}">
                  <a16:creationId xmlns:a16="http://schemas.microsoft.com/office/drawing/2014/main" id="{F06475E0-B7E8-4681-B0B5-ED1A2F652A67}"/>
                </a:ext>
              </a:extLst>
            </p:cNvPr>
            <p:cNvSpPr/>
            <p:nvPr/>
          </p:nvSpPr>
          <p:spPr>
            <a:xfrm rot="10800000" flipV="1">
              <a:off x="3369735" y="2254313"/>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10" name="TextBox 28">
              <a:extLst>
                <a:ext uri="{FF2B5EF4-FFF2-40B4-BE49-F238E27FC236}">
                  <a16:creationId xmlns:a16="http://schemas.microsoft.com/office/drawing/2014/main" id="{738C81C5-5AB6-4F00-B76D-431138716E54}"/>
                </a:ext>
              </a:extLst>
            </p:cNvPr>
            <p:cNvSpPr txBox="1"/>
            <p:nvPr/>
          </p:nvSpPr>
          <p:spPr>
            <a:xfrm>
              <a:off x="3598336" y="2766677"/>
              <a:ext cx="457200" cy="338554"/>
            </a:xfrm>
            <a:prstGeom prst="rect">
              <a:avLst/>
            </a:prstGeom>
            <a:noFill/>
          </p:spPr>
          <p:txBody>
            <a:bodyPr wrap="square" rtlCol="0">
              <a:spAutoFit/>
            </a:bodyPr>
            <a:lstStyle/>
            <a:p>
              <a:pPr algn="ctr"/>
              <a:r>
                <a:rPr lang="en-US" sz="800" dirty="0">
                  <a:solidFill>
                    <a:prstClr val="black"/>
                  </a:solidFill>
                  <a:latin typeface="Calibri"/>
                </a:rPr>
                <a:t>5</a:t>
              </a:r>
              <a:r>
                <a:rPr lang="en-US" altLang="zh-CN" sz="800" dirty="0">
                  <a:solidFill>
                    <a:prstClr val="black"/>
                  </a:solidFill>
                  <a:latin typeface="Calibri"/>
                  <a:ea typeface="宋体" panose="02010600030101010101" pitchFamily="2" charset="-122"/>
                </a:rPr>
                <a:t>X5</a:t>
              </a:r>
            </a:p>
            <a:p>
              <a:pPr algn="ctr"/>
              <a:r>
                <a:rPr lang="en-US" sz="800" dirty="0">
                  <a:solidFill>
                    <a:prstClr val="black"/>
                  </a:solidFill>
                  <a:latin typeface="Calibri"/>
                </a:rPr>
                <a:t>256</a:t>
              </a:r>
            </a:p>
          </p:txBody>
        </p:sp>
        <p:sp>
          <p:nvSpPr>
            <p:cNvPr id="111" name="TextBox 29">
              <a:extLst>
                <a:ext uri="{FF2B5EF4-FFF2-40B4-BE49-F238E27FC236}">
                  <a16:creationId xmlns:a16="http://schemas.microsoft.com/office/drawing/2014/main" id="{2A1327BE-E8BE-4876-B6FB-CB6CC802E7C2}"/>
                </a:ext>
              </a:extLst>
            </p:cNvPr>
            <p:cNvSpPr txBox="1"/>
            <p:nvPr/>
          </p:nvSpPr>
          <p:spPr>
            <a:xfrm>
              <a:off x="3903136" y="2769589"/>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256</a:t>
              </a:r>
            </a:p>
          </p:txBody>
        </p:sp>
        <p:sp>
          <p:nvSpPr>
            <p:cNvPr id="112" name="TextBox 30">
              <a:extLst>
                <a:ext uri="{FF2B5EF4-FFF2-40B4-BE49-F238E27FC236}">
                  <a16:creationId xmlns:a16="http://schemas.microsoft.com/office/drawing/2014/main" id="{B54AE756-4E2C-4D27-B49E-F06C709BE536}"/>
                </a:ext>
              </a:extLst>
            </p:cNvPr>
            <p:cNvSpPr txBox="1"/>
            <p:nvPr/>
          </p:nvSpPr>
          <p:spPr>
            <a:xfrm>
              <a:off x="4207936" y="2769589"/>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256</a:t>
              </a:r>
            </a:p>
          </p:txBody>
        </p:sp>
        <p:cxnSp>
          <p:nvCxnSpPr>
            <p:cNvPr id="113" name="Straight Arrow Connector 23">
              <a:extLst>
                <a:ext uri="{FF2B5EF4-FFF2-40B4-BE49-F238E27FC236}">
                  <a16:creationId xmlns:a16="http://schemas.microsoft.com/office/drawing/2014/main" id="{71B2A875-B54A-4677-954B-AFC345619144}"/>
                </a:ext>
              </a:extLst>
            </p:cNvPr>
            <p:cNvCxnSpPr/>
            <p:nvPr/>
          </p:nvCxnSpPr>
          <p:spPr>
            <a:xfrm>
              <a:off x="2912534" y="2734133"/>
              <a:ext cx="609600" cy="0"/>
            </a:xfrm>
            <a:prstGeom prst="straightConnector1">
              <a:avLst/>
            </a:prstGeom>
            <a:noFill/>
            <a:ln w="9525" cap="flat" cmpd="sng" algn="ctr">
              <a:solidFill>
                <a:sysClr val="windowText" lastClr="000000"/>
              </a:solidFill>
              <a:prstDash val="solid"/>
              <a:tailEnd type="arrow"/>
            </a:ln>
            <a:effectLst/>
          </p:spPr>
        </p:cxnSp>
        <p:sp>
          <p:nvSpPr>
            <p:cNvPr id="114" name="Cube 39">
              <a:extLst>
                <a:ext uri="{FF2B5EF4-FFF2-40B4-BE49-F238E27FC236}">
                  <a16:creationId xmlns:a16="http://schemas.microsoft.com/office/drawing/2014/main" id="{95062128-24B7-4830-B02F-18FAC746D0FD}"/>
                </a:ext>
              </a:extLst>
            </p:cNvPr>
            <p:cNvSpPr/>
            <p:nvPr/>
          </p:nvSpPr>
          <p:spPr>
            <a:xfrm rot="10800000" flipV="1">
              <a:off x="5655735" y="2256826"/>
              <a:ext cx="609600" cy="1037827"/>
            </a:xfrm>
            <a:prstGeom prst="cube">
              <a:avLst>
                <a:gd name="adj" fmla="val 39814"/>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15" name="Cube 40">
              <a:extLst>
                <a:ext uri="{FF2B5EF4-FFF2-40B4-BE49-F238E27FC236}">
                  <a16:creationId xmlns:a16="http://schemas.microsoft.com/office/drawing/2014/main" id="{FDA989DA-355E-49AB-A352-9055CD64FCED}"/>
                </a:ext>
              </a:extLst>
            </p:cNvPr>
            <p:cNvSpPr/>
            <p:nvPr/>
          </p:nvSpPr>
          <p:spPr>
            <a:xfrm rot="10800000" flipV="1">
              <a:off x="5350936" y="2254313"/>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16" name="Cube 41">
              <a:extLst>
                <a:ext uri="{FF2B5EF4-FFF2-40B4-BE49-F238E27FC236}">
                  <a16:creationId xmlns:a16="http://schemas.microsoft.com/office/drawing/2014/main" id="{765B856E-5CEA-4647-A0F2-EC5BC892245E}"/>
                </a:ext>
              </a:extLst>
            </p:cNvPr>
            <p:cNvSpPr/>
            <p:nvPr/>
          </p:nvSpPr>
          <p:spPr>
            <a:xfrm rot="10800000" flipV="1">
              <a:off x="5046134" y="2254313"/>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17" name="TextBox 42">
              <a:extLst>
                <a:ext uri="{FF2B5EF4-FFF2-40B4-BE49-F238E27FC236}">
                  <a16:creationId xmlns:a16="http://schemas.microsoft.com/office/drawing/2014/main" id="{E347EA3A-CEAB-42E1-88D9-EDB7AC7931E7}"/>
                </a:ext>
              </a:extLst>
            </p:cNvPr>
            <p:cNvSpPr txBox="1"/>
            <p:nvPr/>
          </p:nvSpPr>
          <p:spPr>
            <a:xfrm>
              <a:off x="5274735" y="2766677"/>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5X5</a:t>
              </a:r>
            </a:p>
            <a:p>
              <a:pPr algn="ctr"/>
              <a:r>
                <a:rPr lang="en-US" sz="800" dirty="0">
                  <a:solidFill>
                    <a:prstClr val="black"/>
                  </a:solidFill>
                  <a:latin typeface="Calibri"/>
                </a:rPr>
                <a:t>384</a:t>
              </a:r>
            </a:p>
          </p:txBody>
        </p:sp>
        <p:sp>
          <p:nvSpPr>
            <p:cNvPr id="118" name="TextBox 43">
              <a:extLst>
                <a:ext uri="{FF2B5EF4-FFF2-40B4-BE49-F238E27FC236}">
                  <a16:creationId xmlns:a16="http://schemas.microsoft.com/office/drawing/2014/main" id="{CDB74769-646D-4BB5-A20F-584EA9427671}"/>
                </a:ext>
              </a:extLst>
            </p:cNvPr>
            <p:cNvSpPr txBox="1"/>
            <p:nvPr/>
          </p:nvSpPr>
          <p:spPr>
            <a:xfrm>
              <a:off x="5579535" y="2769589"/>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384</a:t>
              </a:r>
            </a:p>
          </p:txBody>
        </p:sp>
        <p:sp>
          <p:nvSpPr>
            <p:cNvPr id="119" name="TextBox 44">
              <a:extLst>
                <a:ext uri="{FF2B5EF4-FFF2-40B4-BE49-F238E27FC236}">
                  <a16:creationId xmlns:a16="http://schemas.microsoft.com/office/drawing/2014/main" id="{C9E11622-83DF-48D8-9091-288855BC23F4}"/>
                </a:ext>
              </a:extLst>
            </p:cNvPr>
            <p:cNvSpPr txBox="1"/>
            <p:nvPr/>
          </p:nvSpPr>
          <p:spPr>
            <a:xfrm>
              <a:off x="5884335" y="2769589"/>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384</a:t>
              </a:r>
            </a:p>
          </p:txBody>
        </p:sp>
        <p:cxnSp>
          <p:nvCxnSpPr>
            <p:cNvPr id="120" name="Straight Arrow Connector 46">
              <a:extLst>
                <a:ext uri="{FF2B5EF4-FFF2-40B4-BE49-F238E27FC236}">
                  <a16:creationId xmlns:a16="http://schemas.microsoft.com/office/drawing/2014/main" id="{76F1071B-5141-4FF9-8A60-EE4A782F3268}"/>
                </a:ext>
              </a:extLst>
            </p:cNvPr>
            <p:cNvCxnSpPr/>
            <p:nvPr/>
          </p:nvCxnSpPr>
          <p:spPr>
            <a:xfrm>
              <a:off x="4580471" y="2781473"/>
              <a:ext cx="609600" cy="0"/>
            </a:xfrm>
            <a:prstGeom prst="straightConnector1">
              <a:avLst/>
            </a:prstGeom>
            <a:noFill/>
            <a:ln w="9525" cap="flat" cmpd="sng" algn="ctr">
              <a:solidFill>
                <a:sysClr val="windowText" lastClr="000000"/>
              </a:solidFill>
              <a:prstDash val="solid"/>
              <a:tailEnd type="arrow"/>
            </a:ln>
            <a:effectLst/>
          </p:spPr>
        </p:cxnSp>
        <p:sp>
          <p:nvSpPr>
            <p:cNvPr id="121" name="Cube 47">
              <a:extLst>
                <a:ext uri="{FF2B5EF4-FFF2-40B4-BE49-F238E27FC236}">
                  <a16:creationId xmlns:a16="http://schemas.microsoft.com/office/drawing/2014/main" id="{5B899506-0EA9-4001-8FC8-1B33F4C66419}"/>
                </a:ext>
              </a:extLst>
            </p:cNvPr>
            <p:cNvSpPr/>
            <p:nvPr/>
          </p:nvSpPr>
          <p:spPr>
            <a:xfrm rot="10800000" flipV="1">
              <a:off x="7340601" y="2256825"/>
              <a:ext cx="609600" cy="1040341"/>
            </a:xfrm>
            <a:prstGeom prst="cube">
              <a:avLst>
                <a:gd name="adj" fmla="val 39814"/>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22" name="Cube 48">
              <a:extLst>
                <a:ext uri="{FF2B5EF4-FFF2-40B4-BE49-F238E27FC236}">
                  <a16:creationId xmlns:a16="http://schemas.microsoft.com/office/drawing/2014/main" id="{0448CF64-F15E-4F3A-BB2B-A50C1B4A58A1}"/>
                </a:ext>
              </a:extLst>
            </p:cNvPr>
            <p:cNvSpPr/>
            <p:nvPr/>
          </p:nvSpPr>
          <p:spPr>
            <a:xfrm rot="10800000" flipV="1">
              <a:off x="7035802" y="2256827"/>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23" name="Cube 49">
              <a:extLst>
                <a:ext uri="{FF2B5EF4-FFF2-40B4-BE49-F238E27FC236}">
                  <a16:creationId xmlns:a16="http://schemas.microsoft.com/office/drawing/2014/main" id="{872FC915-B0B6-4B04-B4E7-672299F49BBD}"/>
                </a:ext>
              </a:extLst>
            </p:cNvPr>
            <p:cNvSpPr/>
            <p:nvPr/>
          </p:nvSpPr>
          <p:spPr>
            <a:xfrm rot="10800000" flipV="1">
              <a:off x="6731000" y="2256827"/>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24" name="TextBox 50">
              <a:extLst>
                <a:ext uri="{FF2B5EF4-FFF2-40B4-BE49-F238E27FC236}">
                  <a16:creationId xmlns:a16="http://schemas.microsoft.com/office/drawing/2014/main" id="{EE80D765-A8DB-4D9E-BD47-2B475E1FBF2E}"/>
                </a:ext>
              </a:extLst>
            </p:cNvPr>
            <p:cNvSpPr txBox="1"/>
            <p:nvPr/>
          </p:nvSpPr>
          <p:spPr>
            <a:xfrm>
              <a:off x="6959601" y="2769191"/>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5X5</a:t>
              </a:r>
            </a:p>
            <a:p>
              <a:pPr algn="ctr"/>
              <a:r>
                <a:rPr lang="en-US" sz="800" dirty="0">
                  <a:solidFill>
                    <a:prstClr val="black"/>
                  </a:solidFill>
                  <a:latin typeface="Calibri"/>
                </a:rPr>
                <a:t>512</a:t>
              </a:r>
            </a:p>
          </p:txBody>
        </p:sp>
        <p:sp>
          <p:nvSpPr>
            <p:cNvPr id="125" name="TextBox 51">
              <a:extLst>
                <a:ext uri="{FF2B5EF4-FFF2-40B4-BE49-F238E27FC236}">
                  <a16:creationId xmlns:a16="http://schemas.microsoft.com/office/drawing/2014/main" id="{EF607047-1ABC-498B-91C8-1ACADD7C99C2}"/>
                </a:ext>
              </a:extLst>
            </p:cNvPr>
            <p:cNvSpPr txBox="1"/>
            <p:nvPr/>
          </p:nvSpPr>
          <p:spPr>
            <a:xfrm>
              <a:off x="7264401" y="2772103"/>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512</a:t>
              </a:r>
            </a:p>
          </p:txBody>
        </p:sp>
        <p:sp>
          <p:nvSpPr>
            <p:cNvPr id="126" name="TextBox 52">
              <a:extLst>
                <a:ext uri="{FF2B5EF4-FFF2-40B4-BE49-F238E27FC236}">
                  <a16:creationId xmlns:a16="http://schemas.microsoft.com/office/drawing/2014/main" id="{745816C5-80C4-43CC-86EA-4B1C641D0CA6}"/>
                </a:ext>
              </a:extLst>
            </p:cNvPr>
            <p:cNvSpPr txBox="1"/>
            <p:nvPr/>
          </p:nvSpPr>
          <p:spPr>
            <a:xfrm>
              <a:off x="7569201" y="2772103"/>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512</a:t>
              </a:r>
            </a:p>
          </p:txBody>
        </p:sp>
        <p:cxnSp>
          <p:nvCxnSpPr>
            <p:cNvPr id="127" name="Straight Arrow Connector 53">
              <a:extLst>
                <a:ext uri="{FF2B5EF4-FFF2-40B4-BE49-F238E27FC236}">
                  <a16:creationId xmlns:a16="http://schemas.microsoft.com/office/drawing/2014/main" id="{11111DF1-E2BE-409D-B5EB-CEE121BB97DF}"/>
                </a:ext>
              </a:extLst>
            </p:cNvPr>
            <p:cNvCxnSpPr/>
            <p:nvPr/>
          </p:nvCxnSpPr>
          <p:spPr>
            <a:xfrm>
              <a:off x="6265335" y="2778187"/>
              <a:ext cx="609600" cy="0"/>
            </a:xfrm>
            <a:prstGeom prst="straightConnector1">
              <a:avLst/>
            </a:prstGeom>
            <a:noFill/>
            <a:ln w="9525" cap="flat" cmpd="sng" algn="ctr">
              <a:solidFill>
                <a:sysClr val="windowText" lastClr="000000"/>
              </a:solidFill>
              <a:prstDash val="solid"/>
              <a:tailEnd type="arrow"/>
            </a:ln>
            <a:effectLst/>
          </p:spPr>
        </p:cxnSp>
        <p:cxnSp>
          <p:nvCxnSpPr>
            <p:cNvPr id="135" name="Straight Connector 1040">
              <a:extLst>
                <a:ext uri="{FF2B5EF4-FFF2-40B4-BE49-F238E27FC236}">
                  <a16:creationId xmlns:a16="http://schemas.microsoft.com/office/drawing/2014/main" id="{EABF3CDE-ACA9-4B4C-8823-2E4894F8A34F}"/>
                </a:ext>
              </a:extLst>
            </p:cNvPr>
            <p:cNvCxnSpPr/>
            <p:nvPr/>
          </p:nvCxnSpPr>
          <p:spPr>
            <a:xfrm>
              <a:off x="7950201" y="2781473"/>
              <a:ext cx="143933" cy="0"/>
            </a:xfrm>
            <a:prstGeom prst="line">
              <a:avLst/>
            </a:prstGeom>
            <a:noFill/>
            <a:ln w="9525" cap="flat" cmpd="sng" algn="ctr">
              <a:solidFill>
                <a:sysClr val="windowText" lastClr="000000"/>
              </a:solidFill>
              <a:prstDash val="solid"/>
            </a:ln>
            <a:effectLst/>
          </p:spPr>
        </p:cxnSp>
      </p:grpSp>
      <p:grpSp>
        <p:nvGrpSpPr>
          <p:cNvPr id="3" name="组合 2">
            <a:extLst>
              <a:ext uri="{FF2B5EF4-FFF2-40B4-BE49-F238E27FC236}">
                <a16:creationId xmlns:a16="http://schemas.microsoft.com/office/drawing/2014/main" id="{02DDD8DD-C758-4F96-BAEE-6602097F70AB}"/>
              </a:ext>
            </a:extLst>
          </p:cNvPr>
          <p:cNvGrpSpPr/>
          <p:nvPr/>
        </p:nvGrpSpPr>
        <p:grpSpPr>
          <a:xfrm>
            <a:off x="2632334" y="2734133"/>
            <a:ext cx="940599" cy="2227469"/>
            <a:chOff x="2632334" y="2734133"/>
            <a:chExt cx="940599" cy="2227469"/>
          </a:xfrm>
        </p:grpSpPr>
        <p:sp>
          <p:nvSpPr>
            <p:cNvPr id="139" name="TextBox 1044">
              <a:extLst>
                <a:ext uri="{FF2B5EF4-FFF2-40B4-BE49-F238E27FC236}">
                  <a16:creationId xmlns:a16="http://schemas.microsoft.com/office/drawing/2014/main" id="{C1C60F2D-A58A-4C1F-AEF7-9D361252FF5B}"/>
                </a:ext>
              </a:extLst>
            </p:cNvPr>
            <p:cNvSpPr txBox="1"/>
            <p:nvPr/>
          </p:nvSpPr>
          <p:spPr>
            <a:xfrm>
              <a:off x="2632334" y="3300079"/>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1</a:t>
              </a:r>
              <a:endParaRPr lang="en-US" sz="800" dirty="0">
                <a:solidFill>
                  <a:prstClr val="black"/>
                </a:solidFill>
                <a:latin typeface="Calibri"/>
              </a:endParaRPr>
            </a:p>
          </p:txBody>
        </p:sp>
        <p:grpSp>
          <p:nvGrpSpPr>
            <p:cNvPr id="186" name="组合 185">
              <a:extLst>
                <a:ext uri="{FF2B5EF4-FFF2-40B4-BE49-F238E27FC236}">
                  <a16:creationId xmlns:a16="http://schemas.microsoft.com/office/drawing/2014/main" id="{686745E3-E366-4F23-B5F2-4C5DB6E6A372}"/>
                </a:ext>
              </a:extLst>
            </p:cNvPr>
            <p:cNvGrpSpPr/>
            <p:nvPr/>
          </p:nvGrpSpPr>
          <p:grpSpPr>
            <a:xfrm>
              <a:off x="2760133" y="2734133"/>
              <a:ext cx="812800" cy="2227469"/>
              <a:chOff x="2760133" y="2734133"/>
              <a:chExt cx="812800" cy="2227469"/>
            </a:xfrm>
          </p:grpSpPr>
          <p:cxnSp>
            <p:nvCxnSpPr>
              <p:cNvPr id="128" name="Straight Arrow Connector 1033">
                <a:extLst>
                  <a:ext uri="{FF2B5EF4-FFF2-40B4-BE49-F238E27FC236}">
                    <a16:creationId xmlns:a16="http://schemas.microsoft.com/office/drawing/2014/main" id="{C157E3BB-995B-43D0-9C7E-200D089BA1DE}"/>
                  </a:ext>
                </a:extLst>
              </p:cNvPr>
              <p:cNvCxnSpPr/>
              <p:nvPr/>
            </p:nvCxnSpPr>
            <p:spPr>
              <a:xfrm>
                <a:off x="3141138" y="2734133"/>
                <a:ext cx="0" cy="876169"/>
              </a:xfrm>
              <a:prstGeom prst="straightConnector1">
                <a:avLst/>
              </a:prstGeom>
              <a:noFill/>
              <a:ln w="9525" cap="flat" cmpd="sng" algn="ctr">
                <a:solidFill>
                  <a:sysClr val="windowText" lastClr="000000"/>
                </a:solidFill>
                <a:prstDash val="solid"/>
                <a:tailEnd type="arrow"/>
              </a:ln>
              <a:effectLst/>
            </p:spPr>
          </p:cxnSp>
          <p:sp>
            <p:nvSpPr>
              <p:cNvPr id="129" name="Cube 1035">
                <a:extLst>
                  <a:ext uri="{FF2B5EF4-FFF2-40B4-BE49-F238E27FC236}">
                    <a16:creationId xmlns:a16="http://schemas.microsoft.com/office/drawing/2014/main" id="{A153A7F5-E782-4EC9-8368-6FCEFE13EC8B}"/>
                  </a:ext>
                </a:extLst>
              </p:cNvPr>
              <p:cNvSpPr/>
              <p:nvPr/>
            </p:nvSpPr>
            <p:spPr>
              <a:xfrm>
                <a:off x="2760134" y="3610302"/>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0" name="TextBox 58">
                <a:extLst>
                  <a:ext uri="{FF2B5EF4-FFF2-40B4-BE49-F238E27FC236}">
                    <a16:creationId xmlns:a16="http://schemas.microsoft.com/office/drawing/2014/main" id="{61765335-8C71-41D2-947E-47F8D69B8185}"/>
                  </a:ext>
                </a:extLst>
              </p:cNvPr>
              <p:cNvSpPr txBox="1"/>
              <p:nvPr/>
            </p:nvSpPr>
            <p:spPr>
              <a:xfrm>
                <a:off x="2887133" y="3728948"/>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cxnSp>
            <p:nvCxnSpPr>
              <p:cNvPr id="143" name="Straight Arrow Connector 1046">
                <a:extLst>
                  <a:ext uri="{FF2B5EF4-FFF2-40B4-BE49-F238E27FC236}">
                    <a16:creationId xmlns:a16="http://schemas.microsoft.com/office/drawing/2014/main" id="{7763BCEB-49A6-483E-82BE-8B17D2F0D46E}"/>
                  </a:ext>
                </a:extLst>
              </p:cNvPr>
              <p:cNvCxnSpPr/>
              <p:nvPr/>
            </p:nvCxnSpPr>
            <p:spPr>
              <a:xfrm>
                <a:off x="3141138" y="4074646"/>
                <a:ext cx="0" cy="221456"/>
              </a:xfrm>
              <a:prstGeom prst="straightConnector1">
                <a:avLst/>
              </a:prstGeom>
              <a:noFill/>
              <a:ln w="9525" cap="flat" cmpd="sng" algn="ctr">
                <a:solidFill>
                  <a:sysClr val="windowText" lastClr="000000"/>
                </a:solidFill>
                <a:prstDash val="solid"/>
                <a:tailEnd type="arrow"/>
              </a:ln>
              <a:effectLst/>
            </p:spPr>
          </p:cxnSp>
          <p:sp>
            <p:nvSpPr>
              <p:cNvPr id="144" name="Rectangle 1051">
                <a:extLst>
                  <a:ext uri="{FF2B5EF4-FFF2-40B4-BE49-F238E27FC236}">
                    <a16:creationId xmlns:a16="http://schemas.microsoft.com/office/drawing/2014/main" id="{8DCE4C58-5FB6-419E-AC9E-E3D08E9F8B20}"/>
                  </a:ext>
                </a:extLst>
              </p:cNvPr>
              <p:cNvSpPr/>
              <p:nvPr/>
            </p:nvSpPr>
            <p:spPr>
              <a:xfrm>
                <a:off x="2760133" y="4296102"/>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45" name="TextBox 1052">
                <a:extLst>
                  <a:ext uri="{FF2B5EF4-FFF2-40B4-BE49-F238E27FC236}">
                    <a16:creationId xmlns:a16="http://schemas.microsoft.com/office/drawing/2014/main" id="{F7DDACE4-9861-4780-9A35-3AE8CE52FB91}"/>
                  </a:ext>
                </a:extLst>
              </p:cNvPr>
              <p:cNvSpPr txBox="1"/>
              <p:nvPr/>
            </p:nvSpPr>
            <p:spPr>
              <a:xfrm>
                <a:off x="2760135" y="4309258"/>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FC1_1</a:t>
                </a:r>
                <a:endParaRPr lang="en-US" sz="800" dirty="0">
                  <a:solidFill>
                    <a:prstClr val="black"/>
                  </a:solidFill>
                  <a:latin typeface="Calibri"/>
                </a:endParaRPr>
              </a:p>
            </p:txBody>
          </p:sp>
          <p:cxnSp>
            <p:nvCxnSpPr>
              <p:cNvPr id="146" name="Straight Arrow Connector 91">
                <a:extLst>
                  <a:ext uri="{FF2B5EF4-FFF2-40B4-BE49-F238E27FC236}">
                    <a16:creationId xmlns:a16="http://schemas.microsoft.com/office/drawing/2014/main" id="{E2C614D2-F13B-43C3-961D-FD2B6A1163C9}"/>
                  </a:ext>
                </a:extLst>
              </p:cNvPr>
              <p:cNvCxnSpPr/>
              <p:nvPr/>
            </p:nvCxnSpPr>
            <p:spPr>
              <a:xfrm>
                <a:off x="3141138" y="4524702"/>
                <a:ext cx="0" cy="221456"/>
              </a:xfrm>
              <a:prstGeom prst="straightConnector1">
                <a:avLst/>
              </a:prstGeom>
              <a:noFill/>
              <a:ln w="9525" cap="flat" cmpd="sng" algn="ctr">
                <a:solidFill>
                  <a:sysClr val="windowText" lastClr="000000"/>
                </a:solidFill>
                <a:prstDash val="solid"/>
                <a:tailEnd type="arrow"/>
              </a:ln>
              <a:effectLst/>
            </p:spPr>
          </p:cxnSp>
          <p:sp>
            <p:nvSpPr>
              <p:cNvPr id="147" name="Rectangle 92">
                <a:extLst>
                  <a:ext uri="{FF2B5EF4-FFF2-40B4-BE49-F238E27FC236}">
                    <a16:creationId xmlns:a16="http://schemas.microsoft.com/office/drawing/2014/main" id="{5A15FD40-9ECC-43CD-898B-7EED9CA6984B}"/>
                  </a:ext>
                </a:extLst>
              </p:cNvPr>
              <p:cNvSpPr/>
              <p:nvPr/>
            </p:nvSpPr>
            <p:spPr>
              <a:xfrm>
                <a:off x="2760135" y="4733002"/>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48" name="TextBox 93">
                <a:extLst>
                  <a:ext uri="{FF2B5EF4-FFF2-40B4-BE49-F238E27FC236}">
                    <a16:creationId xmlns:a16="http://schemas.microsoft.com/office/drawing/2014/main" id="{6AB62631-3E69-4C1E-ACF8-7A7264686F43}"/>
                  </a:ext>
                </a:extLst>
              </p:cNvPr>
              <p:cNvSpPr txBox="1"/>
              <p:nvPr/>
            </p:nvSpPr>
            <p:spPr>
              <a:xfrm>
                <a:off x="2760137" y="4746158"/>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FC1_2</a:t>
                </a:r>
                <a:endParaRPr lang="en-US" sz="800" dirty="0">
                  <a:solidFill>
                    <a:prstClr val="black"/>
                  </a:solidFill>
                  <a:latin typeface="Calibri"/>
                </a:endParaRPr>
              </a:p>
            </p:txBody>
          </p:sp>
        </p:grpSp>
      </p:grpSp>
      <p:grpSp>
        <p:nvGrpSpPr>
          <p:cNvPr id="188" name="组合 187">
            <a:extLst>
              <a:ext uri="{FF2B5EF4-FFF2-40B4-BE49-F238E27FC236}">
                <a16:creationId xmlns:a16="http://schemas.microsoft.com/office/drawing/2014/main" id="{E53DD207-452A-4D36-9271-4C30FA7B01C8}"/>
              </a:ext>
            </a:extLst>
          </p:cNvPr>
          <p:cNvGrpSpPr/>
          <p:nvPr/>
        </p:nvGrpSpPr>
        <p:grpSpPr>
          <a:xfrm>
            <a:off x="6036735" y="2778187"/>
            <a:ext cx="965198" cy="2176271"/>
            <a:chOff x="6036735" y="2778187"/>
            <a:chExt cx="965198" cy="2176271"/>
          </a:xfrm>
        </p:grpSpPr>
        <p:cxnSp>
          <p:nvCxnSpPr>
            <p:cNvPr id="96" name="Straight Arrow Connector 110">
              <a:extLst>
                <a:ext uri="{FF2B5EF4-FFF2-40B4-BE49-F238E27FC236}">
                  <a16:creationId xmlns:a16="http://schemas.microsoft.com/office/drawing/2014/main" id="{523D22DA-DBC6-4F29-8AF9-8363130D5C54}"/>
                </a:ext>
              </a:extLst>
            </p:cNvPr>
            <p:cNvCxnSpPr/>
            <p:nvPr/>
          </p:nvCxnSpPr>
          <p:spPr>
            <a:xfrm>
              <a:off x="6578600" y="2778187"/>
              <a:ext cx="0" cy="817893"/>
            </a:xfrm>
            <a:prstGeom prst="straightConnector1">
              <a:avLst/>
            </a:prstGeom>
            <a:noFill/>
            <a:ln w="9525" cap="flat" cmpd="sng" algn="ctr">
              <a:solidFill>
                <a:sysClr val="windowText" lastClr="000000"/>
              </a:solidFill>
              <a:prstDash val="solid"/>
              <a:tailEnd type="arrow"/>
            </a:ln>
            <a:effectLst/>
          </p:spPr>
        </p:cxnSp>
        <p:sp>
          <p:nvSpPr>
            <p:cNvPr id="133" name="Cube 67">
              <a:extLst>
                <a:ext uri="{FF2B5EF4-FFF2-40B4-BE49-F238E27FC236}">
                  <a16:creationId xmlns:a16="http://schemas.microsoft.com/office/drawing/2014/main" id="{981B8278-F763-4A7F-B072-88436561BBD7}"/>
                </a:ext>
              </a:extLst>
            </p:cNvPr>
            <p:cNvSpPr/>
            <p:nvPr/>
          </p:nvSpPr>
          <p:spPr>
            <a:xfrm>
              <a:off x="6189134" y="3610302"/>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TextBox 68">
              <a:extLst>
                <a:ext uri="{FF2B5EF4-FFF2-40B4-BE49-F238E27FC236}">
                  <a16:creationId xmlns:a16="http://schemas.microsoft.com/office/drawing/2014/main" id="{5335CA83-6786-46B2-8298-35EDC8ADF5BC}"/>
                </a:ext>
              </a:extLst>
            </p:cNvPr>
            <p:cNvSpPr txBox="1"/>
            <p:nvPr/>
          </p:nvSpPr>
          <p:spPr>
            <a:xfrm>
              <a:off x="6316133" y="3728948"/>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141" name="TextBox 79">
              <a:extLst>
                <a:ext uri="{FF2B5EF4-FFF2-40B4-BE49-F238E27FC236}">
                  <a16:creationId xmlns:a16="http://schemas.microsoft.com/office/drawing/2014/main" id="{0B151E72-A8C6-40CB-AB11-48A256845AF0}"/>
                </a:ext>
              </a:extLst>
            </p:cNvPr>
            <p:cNvSpPr txBox="1"/>
            <p:nvPr/>
          </p:nvSpPr>
          <p:spPr>
            <a:xfrm>
              <a:off x="6036735" y="3316482"/>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3</a:t>
              </a:r>
              <a:endParaRPr lang="en-US" sz="800" dirty="0">
                <a:solidFill>
                  <a:prstClr val="black"/>
                </a:solidFill>
                <a:latin typeface="Calibri"/>
              </a:endParaRPr>
            </a:p>
          </p:txBody>
        </p:sp>
        <p:cxnSp>
          <p:nvCxnSpPr>
            <p:cNvPr id="155" name="Straight Arrow Connector 113">
              <a:extLst>
                <a:ext uri="{FF2B5EF4-FFF2-40B4-BE49-F238E27FC236}">
                  <a16:creationId xmlns:a16="http://schemas.microsoft.com/office/drawing/2014/main" id="{FF134BC5-D7F3-4C3C-B8E0-0AEF97C1316A}"/>
                </a:ext>
              </a:extLst>
            </p:cNvPr>
            <p:cNvCxnSpPr/>
            <p:nvPr/>
          </p:nvCxnSpPr>
          <p:spPr>
            <a:xfrm>
              <a:off x="6570134" y="4067502"/>
              <a:ext cx="0" cy="221456"/>
            </a:xfrm>
            <a:prstGeom prst="straightConnector1">
              <a:avLst/>
            </a:prstGeom>
            <a:noFill/>
            <a:ln w="9525" cap="flat" cmpd="sng" algn="ctr">
              <a:solidFill>
                <a:sysClr val="windowText" lastClr="000000"/>
              </a:solidFill>
              <a:prstDash val="solid"/>
              <a:tailEnd type="arrow"/>
            </a:ln>
            <a:effectLst/>
          </p:spPr>
        </p:cxnSp>
        <p:sp>
          <p:nvSpPr>
            <p:cNvPr id="156" name="Rectangle 114">
              <a:extLst>
                <a:ext uri="{FF2B5EF4-FFF2-40B4-BE49-F238E27FC236}">
                  <a16:creationId xmlns:a16="http://schemas.microsoft.com/office/drawing/2014/main" id="{99B8BAD5-E104-494B-9F3C-7B4ECB5FE099}"/>
                </a:ext>
              </a:extLst>
            </p:cNvPr>
            <p:cNvSpPr/>
            <p:nvPr/>
          </p:nvSpPr>
          <p:spPr>
            <a:xfrm>
              <a:off x="6189129" y="42889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57" name="TextBox 115">
              <a:extLst>
                <a:ext uri="{FF2B5EF4-FFF2-40B4-BE49-F238E27FC236}">
                  <a16:creationId xmlns:a16="http://schemas.microsoft.com/office/drawing/2014/main" id="{6B416641-E055-4B0B-B150-C309000A6B23}"/>
                </a:ext>
              </a:extLst>
            </p:cNvPr>
            <p:cNvSpPr txBox="1"/>
            <p:nvPr/>
          </p:nvSpPr>
          <p:spPr>
            <a:xfrm>
              <a:off x="6189131" y="43021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FC3_1</a:t>
              </a:r>
              <a:endParaRPr lang="en-US" sz="800" dirty="0">
                <a:solidFill>
                  <a:prstClr val="black"/>
                </a:solidFill>
                <a:latin typeface="Calibri"/>
              </a:endParaRPr>
            </a:p>
          </p:txBody>
        </p:sp>
        <p:cxnSp>
          <p:nvCxnSpPr>
            <p:cNvPr id="158" name="Straight Arrow Connector 116">
              <a:extLst>
                <a:ext uri="{FF2B5EF4-FFF2-40B4-BE49-F238E27FC236}">
                  <a16:creationId xmlns:a16="http://schemas.microsoft.com/office/drawing/2014/main" id="{CB7EC631-310D-4F00-B4A4-3C349501E728}"/>
                </a:ext>
              </a:extLst>
            </p:cNvPr>
            <p:cNvCxnSpPr/>
            <p:nvPr/>
          </p:nvCxnSpPr>
          <p:spPr>
            <a:xfrm>
              <a:off x="6570134" y="4517558"/>
              <a:ext cx="0" cy="221456"/>
            </a:xfrm>
            <a:prstGeom prst="straightConnector1">
              <a:avLst/>
            </a:prstGeom>
            <a:noFill/>
            <a:ln w="9525" cap="flat" cmpd="sng" algn="ctr">
              <a:solidFill>
                <a:sysClr val="windowText" lastClr="000000"/>
              </a:solidFill>
              <a:prstDash val="solid"/>
              <a:tailEnd type="arrow"/>
            </a:ln>
            <a:effectLst/>
          </p:spPr>
        </p:cxnSp>
        <p:sp>
          <p:nvSpPr>
            <p:cNvPr id="159" name="Rectangle 117">
              <a:extLst>
                <a:ext uri="{FF2B5EF4-FFF2-40B4-BE49-F238E27FC236}">
                  <a16:creationId xmlns:a16="http://schemas.microsoft.com/office/drawing/2014/main" id="{F8DC9E9E-01FD-42A1-A2BE-0F40F250EB47}"/>
                </a:ext>
              </a:extLst>
            </p:cNvPr>
            <p:cNvSpPr/>
            <p:nvPr/>
          </p:nvSpPr>
          <p:spPr>
            <a:xfrm>
              <a:off x="6189131" y="47258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60" name="TextBox 118">
              <a:extLst>
                <a:ext uri="{FF2B5EF4-FFF2-40B4-BE49-F238E27FC236}">
                  <a16:creationId xmlns:a16="http://schemas.microsoft.com/office/drawing/2014/main" id="{D617068C-A2DF-4766-94B6-94BFDB611984}"/>
                </a:ext>
              </a:extLst>
            </p:cNvPr>
            <p:cNvSpPr txBox="1"/>
            <p:nvPr/>
          </p:nvSpPr>
          <p:spPr>
            <a:xfrm>
              <a:off x="6189133" y="47390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FC3_2</a:t>
              </a:r>
              <a:endParaRPr lang="en-US" sz="800" dirty="0">
                <a:solidFill>
                  <a:prstClr val="black"/>
                </a:solidFill>
                <a:latin typeface="Calibri"/>
              </a:endParaRPr>
            </a:p>
          </p:txBody>
        </p:sp>
      </p:grpSp>
      <p:grpSp>
        <p:nvGrpSpPr>
          <p:cNvPr id="189" name="组合 188">
            <a:extLst>
              <a:ext uri="{FF2B5EF4-FFF2-40B4-BE49-F238E27FC236}">
                <a16:creationId xmlns:a16="http://schemas.microsoft.com/office/drawing/2014/main" id="{7C746DC4-555C-4FDA-99F6-5ACFF159C905}"/>
              </a:ext>
            </a:extLst>
          </p:cNvPr>
          <p:cNvGrpSpPr/>
          <p:nvPr/>
        </p:nvGrpSpPr>
        <p:grpSpPr>
          <a:xfrm>
            <a:off x="7560735" y="2781473"/>
            <a:ext cx="973665" cy="2172985"/>
            <a:chOff x="7560735" y="2781473"/>
            <a:chExt cx="973665" cy="2172985"/>
          </a:xfrm>
        </p:grpSpPr>
        <p:cxnSp>
          <p:nvCxnSpPr>
            <p:cNvPr id="136" name="Straight Arrow Connector 74">
              <a:extLst>
                <a:ext uri="{FF2B5EF4-FFF2-40B4-BE49-F238E27FC236}">
                  <a16:creationId xmlns:a16="http://schemas.microsoft.com/office/drawing/2014/main" id="{803E1277-65CA-4CBB-A4A2-98E360D6E61E}"/>
                </a:ext>
              </a:extLst>
            </p:cNvPr>
            <p:cNvCxnSpPr/>
            <p:nvPr/>
          </p:nvCxnSpPr>
          <p:spPr>
            <a:xfrm>
              <a:off x="8094142" y="2781473"/>
              <a:ext cx="0" cy="828829"/>
            </a:xfrm>
            <a:prstGeom prst="straightConnector1">
              <a:avLst/>
            </a:prstGeom>
            <a:noFill/>
            <a:ln w="9525" cap="flat" cmpd="sng" algn="ctr">
              <a:solidFill>
                <a:sysClr val="windowText" lastClr="000000"/>
              </a:solidFill>
              <a:prstDash val="solid"/>
              <a:tailEnd type="arrow"/>
            </a:ln>
            <a:effectLst/>
          </p:spPr>
        </p:cxnSp>
        <p:sp>
          <p:nvSpPr>
            <p:cNvPr id="137" name="Cube 75">
              <a:extLst>
                <a:ext uri="{FF2B5EF4-FFF2-40B4-BE49-F238E27FC236}">
                  <a16:creationId xmlns:a16="http://schemas.microsoft.com/office/drawing/2014/main" id="{6B84EB3E-9BB5-4181-AE90-EB128A12CD2B}"/>
                </a:ext>
              </a:extLst>
            </p:cNvPr>
            <p:cNvSpPr/>
            <p:nvPr/>
          </p:nvSpPr>
          <p:spPr>
            <a:xfrm>
              <a:off x="7721601" y="3610302"/>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8" name="TextBox 76">
              <a:extLst>
                <a:ext uri="{FF2B5EF4-FFF2-40B4-BE49-F238E27FC236}">
                  <a16:creationId xmlns:a16="http://schemas.microsoft.com/office/drawing/2014/main" id="{2D0DE72B-F9F1-4632-91F0-EE8429D72933}"/>
                </a:ext>
              </a:extLst>
            </p:cNvPr>
            <p:cNvSpPr txBox="1"/>
            <p:nvPr/>
          </p:nvSpPr>
          <p:spPr>
            <a:xfrm>
              <a:off x="7848600" y="3728948"/>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142" name="TextBox 80">
              <a:extLst>
                <a:ext uri="{FF2B5EF4-FFF2-40B4-BE49-F238E27FC236}">
                  <a16:creationId xmlns:a16="http://schemas.microsoft.com/office/drawing/2014/main" id="{83C165B4-D47B-405B-9771-909A77201C01}"/>
                </a:ext>
              </a:extLst>
            </p:cNvPr>
            <p:cNvSpPr txBox="1"/>
            <p:nvPr/>
          </p:nvSpPr>
          <p:spPr>
            <a:xfrm>
              <a:off x="7560735" y="3316482"/>
              <a:ext cx="533401" cy="215444"/>
            </a:xfrm>
            <a:prstGeom prst="rect">
              <a:avLst/>
            </a:prstGeom>
            <a:noFill/>
          </p:spPr>
          <p:txBody>
            <a:bodyPr wrap="square" rtlCol="0">
              <a:spAutoFit/>
            </a:bodyPr>
            <a:lstStyle/>
            <a:p>
              <a:pPr algn="ctr"/>
              <a:r>
                <a:rPr lang="en-US" altLang="zh-CN" sz="800">
                  <a:solidFill>
                    <a:prstClr val="black"/>
                  </a:solidFill>
                  <a:latin typeface="Calibri"/>
                  <a:ea typeface="宋体" panose="02010600030101010101" pitchFamily="2" charset="-122"/>
                </a:rPr>
                <a:t>Layer </a:t>
              </a:r>
              <a:r>
                <a:rPr lang="en-US" altLang="zh-CN" sz="800" dirty="0">
                  <a:solidFill>
                    <a:prstClr val="black"/>
                  </a:solidFill>
                  <a:latin typeface="Calibri"/>
                  <a:ea typeface="宋体" panose="02010600030101010101" pitchFamily="2" charset="-122"/>
                </a:rPr>
                <a:t>4</a:t>
              </a:r>
              <a:endParaRPr lang="en-US" sz="800" dirty="0">
                <a:solidFill>
                  <a:prstClr val="black"/>
                </a:solidFill>
                <a:latin typeface="Calibri"/>
              </a:endParaRPr>
            </a:p>
          </p:txBody>
        </p:sp>
        <p:cxnSp>
          <p:nvCxnSpPr>
            <p:cNvPr id="161" name="Straight Arrow Connector 119">
              <a:extLst>
                <a:ext uri="{FF2B5EF4-FFF2-40B4-BE49-F238E27FC236}">
                  <a16:creationId xmlns:a16="http://schemas.microsoft.com/office/drawing/2014/main" id="{86DEDD1A-7887-4030-8172-69AC42B378DD}"/>
                </a:ext>
              </a:extLst>
            </p:cNvPr>
            <p:cNvCxnSpPr/>
            <p:nvPr/>
          </p:nvCxnSpPr>
          <p:spPr>
            <a:xfrm>
              <a:off x="8094139" y="4067502"/>
              <a:ext cx="0" cy="221456"/>
            </a:xfrm>
            <a:prstGeom prst="straightConnector1">
              <a:avLst/>
            </a:prstGeom>
            <a:noFill/>
            <a:ln w="9525" cap="flat" cmpd="sng" algn="ctr">
              <a:solidFill>
                <a:sysClr val="windowText" lastClr="000000"/>
              </a:solidFill>
              <a:prstDash val="solid"/>
              <a:tailEnd type="arrow"/>
            </a:ln>
            <a:effectLst/>
          </p:spPr>
        </p:cxnSp>
        <p:sp>
          <p:nvSpPr>
            <p:cNvPr id="162" name="Rectangle 120">
              <a:extLst>
                <a:ext uri="{FF2B5EF4-FFF2-40B4-BE49-F238E27FC236}">
                  <a16:creationId xmlns:a16="http://schemas.microsoft.com/office/drawing/2014/main" id="{1A3476F0-9052-4B2D-B57F-91320C79650B}"/>
                </a:ext>
              </a:extLst>
            </p:cNvPr>
            <p:cNvSpPr/>
            <p:nvPr/>
          </p:nvSpPr>
          <p:spPr>
            <a:xfrm>
              <a:off x="7713134" y="42889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63" name="TextBox 121">
              <a:extLst>
                <a:ext uri="{FF2B5EF4-FFF2-40B4-BE49-F238E27FC236}">
                  <a16:creationId xmlns:a16="http://schemas.microsoft.com/office/drawing/2014/main" id="{2362B475-E732-4131-931A-B8116DD2E695}"/>
                </a:ext>
              </a:extLst>
            </p:cNvPr>
            <p:cNvSpPr txBox="1"/>
            <p:nvPr/>
          </p:nvSpPr>
          <p:spPr>
            <a:xfrm>
              <a:off x="7713136" y="43021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FC4_1</a:t>
              </a:r>
              <a:endParaRPr lang="en-US" sz="800" dirty="0">
                <a:solidFill>
                  <a:prstClr val="black"/>
                </a:solidFill>
                <a:latin typeface="Calibri"/>
              </a:endParaRPr>
            </a:p>
          </p:txBody>
        </p:sp>
        <p:cxnSp>
          <p:nvCxnSpPr>
            <p:cNvPr id="164" name="Straight Arrow Connector 122">
              <a:extLst>
                <a:ext uri="{FF2B5EF4-FFF2-40B4-BE49-F238E27FC236}">
                  <a16:creationId xmlns:a16="http://schemas.microsoft.com/office/drawing/2014/main" id="{53CFB952-7FEE-4E45-927E-96C546FF3074}"/>
                </a:ext>
              </a:extLst>
            </p:cNvPr>
            <p:cNvCxnSpPr/>
            <p:nvPr/>
          </p:nvCxnSpPr>
          <p:spPr>
            <a:xfrm>
              <a:off x="8094139" y="4517558"/>
              <a:ext cx="0" cy="221456"/>
            </a:xfrm>
            <a:prstGeom prst="straightConnector1">
              <a:avLst/>
            </a:prstGeom>
            <a:noFill/>
            <a:ln w="9525" cap="flat" cmpd="sng" algn="ctr">
              <a:solidFill>
                <a:sysClr val="windowText" lastClr="000000"/>
              </a:solidFill>
              <a:prstDash val="solid"/>
              <a:tailEnd type="arrow"/>
            </a:ln>
            <a:effectLst/>
          </p:spPr>
        </p:cxnSp>
        <p:sp>
          <p:nvSpPr>
            <p:cNvPr id="165" name="Rectangle 123">
              <a:extLst>
                <a:ext uri="{FF2B5EF4-FFF2-40B4-BE49-F238E27FC236}">
                  <a16:creationId xmlns:a16="http://schemas.microsoft.com/office/drawing/2014/main" id="{995D9672-A3BA-471E-BBA3-C6AAAF540162}"/>
                </a:ext>
              </a:extLst>
            </p:cNvPr>
            <p:cNvSpPr/>
            <p:nvPr/>
          </p:nvSpPr>
          <p:spPr>
            <a:xfrm>
              <a:off x="7713136" y="47258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66" name="TextBox 124">
              <a:extLst>
                <a:ext uri="{FF2B5EF4-FFF2-40B4-BE49-F238E27FC236}">
                  <a16:creationId xmlns:a16="http://schemas.microsoft.com/office/drawing/2014/main" id="{366AEB88-E933-4948-A730-6257DDDCBF15}"/>
                </a:ext>
              </a:extLst>
            </p:cNvPr>
            <p:cNvSpPr txBox="1"/>
            <p:nvPr/>
          </p:nvSpPr>
          <p:spPr>
            <a:xfrm>
              <a:off x="7713138" y="47390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FC4_2</a:t>
              </a:r>
              <a:endParaRPr lang="en-US" sz="800" dirty="0">
                <a:solidFill>
                  <a:prstClr val="black"/>
                </a:solidFill>
                <a:latin typeface="Calibri"/>
              </a:endParaRPr>
            </a:p>
          </p:txBody>
        </p:sp>
      </p:grpSp>
      <p:grpSp>
        <p:nvGrpSpPr>
          <p:cNvPr id="187" name="组合 186">
            <a:extLst>
              <a:ext uri="{FF2B5EF4-FFF2-40B4-BE49-F238E27FC236}">
                <a16:creationId xmlns:a16="http://schemas.microsoft.com/office/drawing/2014/main" id="{E7AB149E-026F-4788-9F31-118F0D624926}"/>
              </a:ext>
            </a:extLst>
          </p:cNvPr>
          <p:cNvGrpSpPr/>
          <p:nvPr/>
        </p:nvGrpSpPr>
        <p:grpSpPr>
          <a:xfrm>
            <a:off x="4309535" y="2786940"/>
            <a:ext cx="939801" cy="2167518"/>
            <a:chOff x="4309535" y="2786940"/>
            <a:chExt cx="939801" cy="2167518"/>
          </a:xfrm>
        </p:grpSpPr>
        <p:sp>
          <p:nvSpPr>
            <p:cNvPr id="131" name="Cube 60">
              <a:extLst>
                <a:ext uri="{FF2B5EF4-FFF2-40B4-BE49-F238E27FC236}">
                  <a16:creationId xmlns:a16="http://schemas.microsoft.com/office/drawing/2014/main" id="{C427DC46-2DFF-480A-B079-4081E4D85315}"/>
                </a:ext>
              </a:extLst>
            </p:cNvPr>
            <p:cNvSpPr/>
            <p:nvPr/>
          </p:nvSpPr>
          <p:spPr>
            <a:xfrm>
              <a:off x="4436537" y="3610302"/>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2" name="TextBox 61">
              <a:extLst>
                <a:ext uri="{FF2B5EF4-FFF2-40B4-BE49-F238E27FC236}">
                  <a16:creationId xmlns:a16="http://schemas.microsoft.com/office/drawing/2014/main" id="{787DA962-3B06-4CDB-A25A-4DCE75384F3B}"/>
                </a:ext>
              </a:extLst>
            </p:cNvPr>
            <p:cNvSpPr txBox="1"/>
            <p:nvPr/>
          </p:nvSpPr>
          <p:spPr>
            <a:xfrm>
              <a:off x="4563536" y="3728948"/>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140" name="TextBox 78">
              <a:extLst>
                <a:ext uri="{FF2B5EF4-FFF2-40B4-BE49-F238E27FC236}">
                  <a16:creationId xmlns:a16="http://schemas.microsoft.com/office/drawing/2014/main" id="{7A92F1D6-5532-48E9-9ED2-9F6BAC5233F9}"/>
                </a:ext>
              </a:extLst>
            </p:cNvPr>
            <p:cNvSpPr txBox="1"/>
            <p:nvPr/>
          </p:nvSpPr>
          <p:spPr>
            <a:xfrm>
              <a:off x="4309535" y="3316482"/>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2</a:t>
              </a:r>
              <a:endParaRPr lang="en-US" sz="800" dirty="0">
                <a:solidFill>
                  <a:prstClr val="black"/>
                </a:solidFill>
                <a:latin typeface="Calibri"/>
              </a:endParaRPr>
            </a:p>
          </p:txBody>
        </p:sp>
        <p:cxnSp>
          <p:nvCxnSpPr>
            <p:cNvPr id="149" name="Straight Arrow Connector 94">
              <a:extLst>
                <a:ext uri="{FF2B5EF4-FFF2-40B4-BE49-F238E27FC236}">
                  <a16:creationId xmlns:a16="http://schemas.microsoft.com/office/drawing/2014/main" id="{B46E9F2F-7AC1-41B1-9ADC-ADD6C2E908B5}"/>
                </a:ext>
              </a:extLst>
            </p:cNvPr>
            <p:cNvCxnSpPr/>
            <p:nvPr/>
          </p:nvCxnSpPr>
          <p:spPr>
            <a:xfrm>
              <a:off x="4817539" y="4067502"/>
              <a:ext cx="0" cy="221456"/>
            </a:xfrm>
            <a:prstGeom prst="straightConnector1">
              <a:avLst/>
            </a:prstGeom>
            <a:noFill/>
            <a:ln w="9525" cap="flat" cmpd="sng" algn="ctr">
              <a:solidFill>
                <a:sysClr val="windowText" lastClr="000000"/>
              </a:solidFill>
              <a:prstDash val="solid"/>
              <a:tailEnd type="arrow"/>
            </a:ln>
            <a:effectLst/>
          </p:spPr>
        </p:cxnSp>
        <p:sp>
          <p:nvSpPr>
            <p:cNvPr id="150" name="Rectangle 95">
              <a:extLst>
                <a:ext uri="{FF2B5EF4-FFF2-40B4-BE49-F238E27FC236}">
                  <a16:creationId xmlns:a16="http://schemas.microsoft.com/office/drawing/2014/main" id="{E5852A39-D012-4F8D-9CB0-69F275903E05}"/>
                </a:ext>
              </a:extLst>
            </p:cNvPr>
            <p:cNvSpPr/>
            <p:nvPr/>
          </p:nvSpPr>
          <p:spPr>
            <a:xfrm>
              <a:off x="4436534" y="42889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51" name="TextBox 96">
              <a:extLst>
                <a:ext uri="{FF2B5EF4-FFF2-40B4-BE49-F238E27FC236}">
                  <a16:creationId xmlns:a16="http://schemas.microsoft.com/office/drawing/2014/main" id="{5CD4BC7C-2F0E-462A-98E0-63D83E54678E}"/>
                </a:ext>
              </a:extLst>
            </p:cNvPr>
            <p:cNvSpPr txBox="1"/>
            <p:nvPr/>
          </p:nvSpPr>
          <p:spPr>
            <a:xfrm>
              <a:off x="4436536" y="43021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FC2_1</a:t>
              </a:r>
              <a:endParaRPr lang="en-US" sz="800" dirty="0">
                <a:solidFill>
                  <a:prstClr val="black"/>
                </a:solidFill>
                <a:latin typeface="Calibri"/>
              </a:endParaRPr>
            </a:p>
          </p:txBody>
        </p:sp>
        <p:cxnSp>
          <p:nvCxnSpPr>
            <p:cNvPr id="152" name="Straight Arrow Connector 97">
              <a:extLst>
                <a:ext uri="{FF2B5EF4-FFF2-40B4-BE49-F238E27FC236}">
                  <a16:creationId xmlns:a16="http://schemas.microsoft.com/office/drawing/2014/main" id="{16F645A6-01E9-402D-B740-1CEE20915581}"/>
                </a:ext>
              </a:extLst>
            </p:cNvPr>
            <p:cNvCxnSpPr/>
            <p:nvPr/>
          </p:nvCxnSpPr>
          <p:spPr>
            <a:xfrm>
              <a:off x="4817539" y="4517558"/>
              <a:ext cx="0" cy="221456"/>
            </a:xfrm>
            <a:prstGeom prst="straightConnector1">
              <a:avLst/>
            </a:prstGeom>
            <a:noFill/>
            <a:ln w="9525" cap="flat" cmpd="sng" algn="ctr">
              <a:solidFill>
                <a:sysClr val="windowText" lastClr="000000"/>
              </a:solidFill>
              <a:prstDash val="solid"/>
              <a:tailEnd type="arrow"/>
            </a:ln>
            <a:effectLst/>
          </p:spPr>
        </p:cxnSp>
        <p:sp>
          <p:nvSpPr>
            <p:cNvPr id="153" name="Rectangle 98">
              <a:extLst>
                <a:ext uri="{FF2B5EF4-FFF2-40B4-BE49-F238E27FC236}">
                  <a16:creationId xmlns:a16="http://schemas.microsoft.com/office/drawing/2014/main" id="{217763AB-7C79-487B-9218-7BCA4A8D51DB}"/>
                </a:ext>
              </a:extLst>
            </p:cNvPr>
            <p:cNvSpPr/>
            <p:nvPr/>
          </p:nvSpPr>
          <p:spPr>
            <a:xfrm>
              <a:off x="4436536" y="4725858"/>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54" name="TextBox 99">
              <a:extLst>
                <a:ext uri="{FF2B5EF4-FFF2-40B4-BE49-F238E27FC236}">
                  <a16:creationId xmlns:a16="http://schemas.microsoft.com/office/drawing/2014/main" id="{07703E71-D2E4-4ED4-B3D7-E8091E96075A}"/>
                </a:ext>
              </a:extLst>
            </p:cNvPr>
            <p:cNvSpPr txBox="1"/>
            <p:nvPr/>
          </p:nvSpPr>
          <p:spPr>
            <a:xfrm>
              <a:off x="4436538" y="4739014"/>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FC2_2</a:t>
              </a:r>
              <a:endParaRPr lang="en-US" sz="800" dirty="0">
                <a:solidFill>
                  <a:prstClr val="black"/>
                </a:solidFill>
                <a:latin typeface="Calibri"/>
              </a:endParaRPr>
            </a:p>
          </p:txBody>
        </p:sp>
        <p:cxnSp>
          <p:nvCxnSpPr>
            <p:cNvPr id="167" name="Straight Arrow Connector 133">
              <a:extLst>
                <a:ext uri="{FF2B5EF4-FFF2-40B4-BE49-F238E27FC236}">
                  <a16:creationId xmlns:a16="http://schemas.microsoft.com/office/drawing/2014/main" id="{AA3C3D15-1A5E-413A-A618-40C648FDCAA0}"/>
                </a:ext>
              </a:extLst>
            </p:cNvPr>
            <p:cNvCxnSpPr/>
            <p:nvPr/>
          </p:nvCxnSpPr>
          <p:spPr>
            <a:xfrm>
              <a:off x="4817539" y="2786940"/>
              <a:ext cx="0" cy="817893"/>
            </a:xfrm>
            <a:prstGeom prst="straightConnector1">
              <a:avLst/>
            </a:prstGeom>
            <a:noFill/>
            <a:ln w="9525" cap="flat" cmpd="sng" algn="ctr">
              <a:solidFill>
                <a:sysClr val="windowText" lastClr="000000"/>
              </a:solidFill>
              <a:prstDash val="solid"/>
              <a:tailEnd type="arrow"/>
            </a:ln>
            <a:effectLst/>
          </p:spPr>
        </p:cxnSp>
      </p:grpSp>
      <p:grpSp>
        <p:nvGrpSpPr>
          <p:cNvPr id="191" name="组合 190">
            <a:extLst>
              <a:ext uri="{FF2B5EF4-FFF2-40B4-BE49-F238E27FC236}">
                <a16:creationId xmlns:a16="http://schemas.microsoft.com/office/drawing/2014/main" id="{CE023D0F-9D65-4CE0-BB07-2239A91D2626}"/>
              </a:ext>
            </a:extLst>
          </p:cNvPr>
          <p:cNvGrpSpPr/>
          <p:nvPr/>
        </p:nvGrpSpPr>
        <p:grpSpPr>
          <a:xfrm>
            <a:off x="3157421" y="4954458"/>
            <a:ext cx="4944544" cy="1180567"/>
            <a:chOff x="3149600" y="4954458"/>
            <a:chExt cx="4944544" cy="1180567"/>
          </a:xfrm>
        </p:grpSpPr>
        <p:cxnSp>
          <p:nvCxnSpPr>
            <p:cNvPr id="168" name="Straight Connector 70">
              <a:extLst>
                <a:ext uri="{FF2B5EF4-FFF2-40B4-BE49-F238E27FC236}">
                  <a16:creationId xmlns:a16="http://schemas.microsoft.com/office/drawing/2014/main" id="{7D761221-5EBE-45DD-BCC9-D9B034390CEF}"/>
                </a:ext>
              </a:extLst>
            </p:cNvPr>
            <p:cNvCxnSpPr/>
            <p:nvPr/>
          </p:nvCxnSpPr>
          <p:spPr>
            <a:xfrm>
              <a:off x="3149600" y="4961602"/>
              <a:ext cx="2" cy="248900"/>
            </a:xfrm>
            <a:prstGeom prst="line">
              <a:avLst/>
            </a:prstGeom>
            <a:noFill/>
            <a:ln w="9525" cap="flat" cmpd="sng" algn="ctr">
              <a:solidFill>
                <a:sysClr val="windowText" lastClr="000000"/>
              </a:solidFill>
              <a:prstDash val="solid"/>
            </a:ln>
            <a:effectLst/>
          </p:spPr>
        </p:cxnSp>
        <p:cxnSp>
          <p:nvCxnSpPr>
            <p:cNvPr id="169" name="Straight Connector 136">
              <a:extLst>
                <a:ext uri="{FF2B5EF4-FFF2-40B4-BE49-F238E27FC236}">
                  <a16:creationId xmlns:a16="http://schemas.microsoft.com/office/drawing/2014/main" id="{36ACB233-ED14-4763-9E49-79FC98F041A1}"/>
                </a:ext>
              </a:extLst>
            </p:cNvPr>
            <p:cNvCxnSpPr/>
            <p:nvPr/>
          </p:nvCxnSpPr>
          <p:spPr>
            <a:xfrm>
              <a:off x="4817534" y="4954458"/>
              <a:ext cx="2" cy="248900"/>
            </a:xfrm>
            <a:prstGeom prst="line">
              <a:avLst/>
            </a:prstGeom>
            <a:noFill/>
            <a:ln w="9525" cap="flat" cmpd="sng" algn="ctr">
              <a:solidFill>
                <a:sysClr val="windowText" lastClr="000000"/>
              </a:solidFill>
              <a:prstDash val="solid"/>
            </a:ln>
            <a:effectLst/>
          </p:spPr>
        </p:cxnSp>
        <p:cxnSp>
          <p:nvCxnSpPr>
            <p:cNvPr id="170" name="Straight Connector 137">
              <a:extLst>
                <a:ext uri="{FF2B5EF4-FFF2-40B4-BE49-F238E27FC236}">
                  <a16:creationId xmlns:a16="http://schemas.microsoft.com/office/drawing/2014/main" id="{B2AC1B2F-DB8D-4901-8DCF-201F59BAD097}"/>
                </a:ext>
              </a:extLst>
            </p:cNvPr>
            <p:cNvCxnSpPr/>
            <p:nvPr/>
          </p:nvCxnSpPr>
          <p:spPr>
            <a:xfrm>
              <a:off x="6570134" y="4954458"/>
              <a:ext cx="2" cy="248900"/>
            </a:xfrm>
            <a:prstGeom prst="line">
              <a:avLst/>
            </a:prstGeom>
            <a:noFill/>
            <a:ln w="9525" cap="flat" cmpd="sng" algn="ctr">
              <a:solidFill>
                <a:sysClr val="windowText" lastClr="000000"/>
              </a:solidFill>
              <a:prstDash val="solid"/>
            </a:ln>
            <a:effectLst/>
          </p:spPr>
        </p:cxnSp>
        <p:cxnSp>
          <p:nvCxnSpPr>
            <p:cNvPr id="171" name="Straight Connector 138">
              <a:extLst>
                <a:ext uri="{FF2B5EF4-FFF2-40B4-BE49-F238E27FC236}">
                  <a16:creationId xmlns:a16="http://schemas.microsoft.com/office/drawing/2014/main" id="{4CBB29D5-E64D-4828-9199-FF66FEEB5CF8}"/>
                </a:ext>
              </a:extLst>
            </p:cNvPr>
            <p:cNvCxnSpPr/>
            <p:nvPr/>
          </p:nvCxnSpPr>
          <p:spPr>
            <a:xfrm>
              <a:off x="8094142" y="4961602"/>
              <a:ext cx="2" cy="248900"/>
            </a:xfrm>
            <a:prstGeom prst="line">
              <a:avLst/>
            </a:prstGeom>
            <a:noFill/>
            <a:ln w="9525" cap="flat" cmpd="sng" algn="ctr">
              <a:solidFill>
                <a:sysClr val="windowText" lastClr="000000"/>
              </a:solidFill>
              <a:prstDash val="solid"/>
            </a:ln>
            <a:effectLst/>
          </p:spPr>
        </p:cxnSp>
        <p:cxnSp>
          <p:nvCxnSpPr>
            <p:cNvPr id="172" name="Straight Connector 72">
              <a:extLst>
                <a:ext uri="{FF2B5EF4-FFF2-40B4-BE49-F238E27FC236}">
                  <a16:creationId xmlns:a16="http://schemas.microsoft.com/office/drawing/2014/main" id="{352D31B6-3209-4F35-9BF4-9A2A3F499AE0}"/>
                </a:ext>
              </a:extLst>
            </p:cNvPr>
            <p:cNvCxnSpPr/>
            <p:nvPr/>
          </p:nvCxnSpPr>
          <p:spPr>
            <a:xfrm>
              <a:off x="3149601" y="5210502"/>
              <a:ext cx="4944533" cy="0"/>
            </a:xfrm>
            <a:prstGeom prst="line">
              <a:avLst/>
            </a:prstGeom>
            <a:noFill/>
            <a:ln w="9525" cap="flat" cmpd="sng" algn="ctr">
              <a:solidFill>
                <a:sysClr val="windowText" lastClr="000000"/>
              </a:solidFill>
              <a:prstDash val="solid"/>
            </a:ln>
            <a:effectLst/>
          </p:spPr>
        </p:cxnSp>
        <p:cxnSp>
          <p:nvCxnSpPr>
            <p:cNvPr id="173" name="Straight Arrow Connector 82">
              <a:extLst>
                <a:ext uri="{FF2B5EF4-FFF2-40B4-BE49-F238E27FC236}">
                  <a16:creationId xmlns:a16="http://schemas.microsoft.com/office/drawing/2014/main" id="{5D256A1D-1672-42D0-B6B8-018051812CAE}"/>
                </a:ext>
              </a:extLst>
            </p:cNvPr>
            <p:cNvCxnSpPr/>
            <p:nvPr/>
          </p:nvCxnSpPr>
          <p:spPr>
            <a:xfrm>
              <a:off x="5731935" y="5210502"/>
              <a:ext cx="0" cy="235744"/>
            </a:xfrm>
            <a:prstGeom prst="straightConnector1">
              <a:avLst/>
            </a:prstGeom>
            <a:noFill/>
            <a:ln w="9525" cap="flat" cmpd="sng" algn="ctr">
              <a:solidFill>
                <a:sysClr val="windowText" lastClr="000000"/>
              </a:solidFill>
              <a:prstDash val="solid"/>
              <a:tailEnd type="arrow"/>
            </a:ln>
            <a:effectLst/>
          </p:spPr>
        </p:cxnSp>
        <p:sp>
          <p:nvSpPr>
            <p:cNvPr id="174" name="Rectangle 83">
              <a:extLst>
                <a:ext uri="{FF2B5EF4-FFF2-40B4-BE49-F238E27FC236}">
                  <a16:creationId xmlns:a16="http://schemas.microsoft.com/office/drawing/2014/main" id="{869A7124-4477-498B-B707-8149D301774E}"/>
                </a:ext>
              </a:extLst>
            </p:cNvPr>
            <p:cNvSpPr/>
            <p:nvPr/>
          </p:nvSpPr>
          <p:spPr>
            <a:xfrm>
              <a:off x="5164673" y="5446246"/>
              <a:ext cx="1142996" cy="235744"/>
            </a:xfrm>
            <a:prstGeom prst="rect">
              <a:avLst/>
            </a:prstGeom>
            <a:solidFill>
              <a:sysClr val="windowText" lastClr="000000">
                <a:lumMod val="50000"/>
                <a:lumOff val="50000"/>
              </a:sysClr>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TextBox 84">
              <a:extLst>
                <a:ext uri="{FF2B5EF4-FFF2-40B4-BE49-F238E27FC236}">
                  <a16:creationId xmlns:a16="http://schemas.microsoft.com/office/drawing/2014/main" id="{02791328-FC2A-4311-B544-0B8F9BA31489}"/>
                </a:ext>
              </a:extLst>
            </p:cNvPr>
            <p:cNvSpPr txBox="1"/>
            <p:nvPr/>
          </p:nvSpPr>
          <p:spPr>
            <a:xfrm>
              <a:off x="5190071" y="5446246"/>
              <a:ext cx="1113364" cy="261610"/>
            </a:xfrm>
            <a:prstGeom prst="rect">
              <a:avLst/>
            </a:prstGeom>
            <a:noFill/>
          </p:spPr>
          <p:txBody>
            <a:bodyPr wrap="square" rtlCol="0">
              <a:spAutoFit/>
            </a:bodyPr>
            <a:lstStyle/>
            <a:p>
              <a:pPr algn="ctr"/>
              <a:r>
                <a:rPr lang="en-US" sz="1100" dirty="0">
                  <a:solidFill>
                    <a:prstClr val="black"/>
                  </a:solidFill>
                  <a:latin typeface="Calibri"/>
                </a:rPr>
                <a:t>Fusion Layer</a:t>
              </a:r>
            </a:p>
          </p:txBody>
        </p:sp>
        <p:sp>
          <p:nvSpPr>
            <p:cNvPr id="176" name="Rectangle 147">
              <a:extLst>
                <a:ext uri="{FF2B5EF4-FFF2-40B4-BE49-F238E27FC236}">
                  <a16:creationId xmlns:a16="http://schemas.microsoft.com/office/drawing/2014/main" id="{C62170C4-64A5-47AE-88E9-C05436204AC7}"/>
                </a:ext>
              </a:extLst>
            </p:cNvPr>
            <p:cNvSpPr/>
            <p:nvPr/>
          </p:nvSpPr>
          <p:spPr>
            <a:xfrm>
              <a:off x="5164673" y="5896302"/>
              <a:ext cx="1142996" cy="235744"/>
            </a:xfrm>
            <a:prstGeom prst="rect">
              <a:avLst/>
            </a:prstGeom>
            <a:solidFill>
              <a:srgbClr val="4BACC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7" name="TextBox 148">
              <a:extLst>
                <a:ext uri="{FF2B5EF4-FFF2-40B4-BE49-F238E27FC236}">
                  <a16:creationId xmlns:a16="http://schemas.microsoft.com/office/drawing/2014/main" id="{1F52F8E5-2A0B-4A99-83D0-78DB60B5C08D}"/>
                </a:ext>
              </a:extLst>
            </p:cNvPr>
            <p:cNvSpPr txBox="1"/>
            <p:nvPr/>
          </p:nvSpPr>
          <p:spPr>
            <a:xfrm>
              <a:off x="5212760" y="5873415"/>
              <a:ext cx="1113364" cy="261610"/>
            </a:xfrm>
            <a:prstGeom prst="rect">
              <a:avLst/>
            </a:prstGeom>
            <a:noFill/>
          </p:spPr>
          <p:txBody>
            <a:bodyPr wrap="square" rtlCol="0">
              <a:spAutoFit/>
            </a:bodyPr>
            <a:lstStyle/>
            <a:p>
              <a:pPr algn="ctr"/>
              <a:r>
                <a:rPr lang="en-US" sz="1100" dirty="0">
                  <a:solidFill>
                    <a:prstClr val="black"/>
                  </a:solidFill>
                  <a:latin typeface="Calibri"/>
                </a:rPr>
                <a:t>Classification</a:t>
              </a:r>
            </a:p>
          </p:txBody>
        </p:sp>
        <p:cxnSp>
          <p:nvCxnSpPr>
            <p:cNvPr id="178" name="Straight Arrow Connector 149">
              <a:extLst>
                <a:ext uri="{FF2B5EF4-FFF2-40B4-BE49-F238E27FC236}">
                  <a16:creationId xmlns:a16="http://schemas.microsoft.com/office/drawing/2014/main" id="{8D808FC7-778E-4CBA-AAE7-6115E384DE3D}"/>
                </a:ext>
              </a:extLst>
            </p:cNvPr>
            <p:cNvCxnSpPr/>
            <p:nvPr/>
          </p:nvCxnSpPr>
          <p:spPr>
            <a:xfrm>
              <a:off x="5738287" y="5681990"/>
              <a:ext cx="0" cy="228600"/>
            </a:xfrm>
            <a:prstGeom prst="straightConnector1">
              <a:avLst/>
            </a:prstGeom>
            <a:noFill/>
            <a:ln w="9525" cap="flat" cmpd="sng" algn="ctr">
              <a:solidFill>
                <a:sysClr val="windowText" lastClr="000000"/>
              </a:solidFill>
              <a:prstDash val="solid"/>
              <a:tailEnd type="arrow"/>
            </a:ln>
            <a:effectLst/>
          </p:spPr>
        </p:cxnSp>
      </p:grpSp>
      <p:grpSp>
        <p:nvGrpSpPr>
          <p:cNvPr id="190" name="组合 189">
            <a:extLst>
              <a:ext uri="{FF2B5EF4-FFF2-40B4-BE49-F238E27FC236}">
                <a16:creationId xmlns:a16="http://schemas.microsoft.com/office/drawing/2014/main" id="{86269A35-4CFC-4B06-8F64-372F7A6CE26A}"/>
              </a:ext>
            </a:extLst>
          </p:cNvPr>
          <p:cNvGrpSpPr/>
          <p:nvPr/>
        </p:nvGrpSpPr>
        <p:grpSpPr>
          <a:xfrm>
            <a:off x="321736" y="3604832"/>
            <a:ext cx="2285999" cy="1841413"/>
            <a:chOff x="321736" y="3604832"/>
            <a:chExt cx="2285999" cy="1841413"/>
          </a:xfrm>
        </p:grpSpPr>
        <p:sp>
          <p:nvSpPr>
            <p:cNvPr id="179" name="Rectangle 87">
              <a:extLst>
                <a:ext uri="{FF2B5EF4-FFF2-40B4-BE49-F238E27FC236}">
                  <a16:creationId xmlns:a16="http://schemas.microsoft.com/office/drawing/2014/main" id="{F0135AD0-FED2-4B23-8AB4-0886EE212ACA}"/>
                </a:ext>
              </a:extLst>
            </p:cNvPr>
            <p:cNvSpPr/>
            <p:nvPr/>
          </p:nvSpPr>
          <p:spPr>
            <a:xfrm>
              <a:off x="321736" y="3604832"/>
              <a:ext cx="2285999" cy="1841413"/>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0" name="Rectangle 88">
              <a:extLst>
                <a:ext uri="{FF2B5EF4-FFF2-40B4-BE49-F238E27FC236}">
                  <a16:creationId xmlns:a16="http://schemas.microsoft.com/office/drawing/2014/main" id="{36B47283-A7B3-4C08-8771-C2A0300EE88D}"/>
                </a:ext>
              </a:extLst>
            </p:cNvPr>
            <p:cNvSpPr/>
            <p:nvPr/>
          </p:nvSpPr>
          <p:spPr>
            <a:xfrm>
              <a:off x="482071" y="3838902"/>
              <a:ext cx="819149" cy="262354"/>
            </a:xfrm>
            <a:prstGeom prst="rect">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1" name="Rectangle 157">
              <a:extLst>
                <a:ext uri="{FF2B5EF4-FFF2-40B4-BE49-F238E27FC236}">
                  <a16:creationId xmlns:a16="http://schemas.microsoft.com/office/drawing/2014/main" id="{3926E8D9-F595-45D3-89D3-DBAC0F19FCA7}"/>
                </a:ext>
              </a:extLst>
            </p:cNvPr>
            <p:cNvSpPr/>
            <p:nvPr/>
          </p:nvSpPr>
          <p:spPr>
            <a:xfrm>
              <a:off x="483659" y="4365932"/>
              <a:ext cx="819149" cy="262354"/>
            </a:xfrm>
            <a:prstGeom prst="rect">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Rectangle 158">
              <a:extLst>
                <a:ext uri="{FF2B5EF4-FFF2-40B4-BE49-F238E27FC236}">
                  <a16:creationId xmlns:a16="http://schemas.microsoft.com/office/drawing/2014/main" id="{4F6455A2-510C-4E82-8A2E-312159F7A223}"/>
                </a:ext>
              </a:extLst>
            </p:cNvPr>
            <p:cNvSpPr/>
            <p:nvPr/>
          </p:nvSpPr>
          <p:spPr>
            <a:xfrm>
              <a:off x="483659" y="4876426"/>
              <a:ext cx="819149" cy="262354"/>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3" name="TextBox 101">
              <a:extLst>
                <a:ext uri="{FF2B5EF4-FFF2-40B4-BE49-F238E27FC236}">
                  <a16:creationId xmlns:a16="http://schemas.microsoft.com/office/drawing/2014/main" id="{2BA8F7BF-FBC9-4DCA-A582-D463294F0942}"/>
                </a:ext>
              </a:extLst>
            </p:cNvPr>
            <p:cNvSpPr txBox="1"/>
            <p:nvPr/>
          </p:nvSpPr>
          <p:spPr>
            <a:xfrm>
              <a:off x="1540937" y="3838902"/>
              <a:ext cx="914398" cy="338554"/>
            </a:xfrm>
            <a:prstGeom prst="rect">
              <a:avLst/>
            </a:prstGeom>
            <a:noFill/>
          </p:spPr>
          <p:txBody>
            <a:bodyPr wrap="square" rtlCol="0">
              <a:spAutoFit/>
            </a:bodyPr>
            <a:lstStyle/>
            <a:p>
              <a:pPr algn="ctr"/>
              <a:r>
                <a:rPr lang="en-US" sz="800" b="1" dirty="0">
                  <a:solidFill>
                    <a:prstClr val="black"/>
                  </a:solidFill>
                  <a:latin typeface="Calibri"/>
                </a:rPr>
                <a:t>Convolutional</a:t>
              </a:r>
            </a:p>
            <a:p>
              <a:pPr algn="ctr"/>
              <a:r>
                <a:rPr lang="en-US" sz="800" b="1" dirty="0">
                  <a:solidFill>
                    <a:prstClr val="black"/>
                  </a:solidFill>
                  <a:latin typeface="Calibri"/>
                </a:rPr>
                <a:t>Layer</a:t>
              </a:r>
            </a:p>
          </p:txBody>
        </p:sp>
        <p:sp>
          <p:nvSpPr>
            <p:cNvPr id="184" name="TextBox 160">
              <a:extLst>
                <a:ext uri="{FF2B5EF4-FFF2-40B4-BE49-F238E27FC236}">
                  <a16:creationId xmlns:a16="http://schemas.microsoft.com/office/drawing/2014/main" id="{82F53284-10EC-47BD-8FEE-55DFDB9BC3FA}"/>
                </a:ext>
              </a:extLst>
            </p:cNvPr>
            <p:cNvSpPr txBox="1"/>
            <p:nvPr/>
          </p:nvSpPr>
          <p:spPr>
            <a:xfrm>
              <a:off x="1540936" y="4348281"/>
              <a:ext cx="914398" cy="338554"/>
            </a:xfrm>
            <a:prstGeom prst="rect">
              <a:avLst/>
            </a:prstGeom>
            <a:noFill/>
          </p:spPr>
          <p:txBody>
            <a:bodyPr wrap="square" rtlCol="0">
              <a:spAutoFit/>
            </a:bodyPr>
            <a:lstStyle/>
            <a:p>
              <a:pPr algn="ctr"/>
              <a:r>
                <a:rPr lang="en-US" sz="800" b="1" dirty="0">
                  <a:solidFill>
                    <a:prstClr val="black"/>
                  </a:solidFill>
                  <a:latin typeface="Calibri"/>
                </a:rPr>
                <a:t>Pooling</a:t>
              </a:r>
            </a:p>
            <a:p>
              <a:pPr algn="ctr"/>
              <a:r>
                <a:rPr lang="en-US" sz="800" b="1" dirty="0">
                  <a:solidFill>
                    <a:prstClr val="black"/>
                  </a:solidFill>
                  <a:latin typeface="Calibri"/>
                </a:rPr>
                <a:t>Layer</a:t>
              </a:r>
            </a:p>
          </p:txBody>
        </p:sp>
        <p:sp>
          <p:nvSpPr>
            <p:cNvPr id="185" name="TextBox 161">
              <a:extLst>
                <a:ext uri="{FF2B5EF4-FFF2-40B4-BE49-F238E27FC236}">
                  <a16:creationId xmlns:a16="http://schemas.microsoft.com/office/drawing/2014/main" id="{54D05B53-6302-4F7A-99A5-786B00DBDA2B}"/>
                </a:ext>
              </a:extLst>
            </p:cNvPr>
            <p:cNvSpPr txBox="1"/>
            <p:nvPr/>
          </p:nvSpPr>
          <p:spPr>
            <a:xfrm>
              <a:off x="1540935" y="4832147"/>
              <a:ext cx="914398" cy="338554"/>
            </a:xfrm>
            <a:prstGeom prst="rect">
              <a:avLst/>
            </a:prstGeom>
            <a:noFill/>
          </p:spPr>
          <p:txBody>
            <a:bodyPr wrap="square" rtlCol="0">
              <a:spAutoFit/>
            </a:bodyPr>
            <a:lstStyle/>
            <a:p>
              <a:pPr algn="ctr"/>
              <a:r>
                <a:rPr lang="en-US" sz="800" b="1" dirty="0">
                  <a:solidFill>
                    <a:prstClr val="black"/>
                  </a:solidFill>
                  <a:latin typeface="Calibri"/>
                </a:rPr>
                <a:t>Fully Connected</a:t>
              </a:r>
            </a:p>
            <a:p>
              <a:pPr algn="ctr"/>
              <a:r>
                <a:rPr lang="en-US" sz="800" b="1" dirty="0">
                  <a:solidFill>
                    <a:prstClr val="black"/>
                  </a:solidFill>
                  <a:latin typeface="Calibri"/>
                </a:rPr>
                <a:t>Layer</a:t>
              </a:r>
            </a:p>
          </p:txBody>
        </p:sp>
      </p:grpSp>
    </p:spTree>
    <p:extLst>
      <p:ext uri="{BB962C8B-B14F-4D97-AF65-F5344CB8AC3E}">
        <p14:creationId xmlns:p14="http://schemas.microsoft.com/office/powerpoint/2010/main" val="424377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7"/>
                                        </p:tgtEl>
                                        <p:attrNameLst>
                                          <p:attrName>style.visibility</p:attrName>
                                        </p:attrNameLst>
                                      </p:cBhvr>
                                      <p:to>
                                        <p:strVal val="visible"/>
                                      </p:to>
                                    </p:set>
                                    <p:anim calcmode="lin" valueType="num">
                                      <p:cBhvr additive="base">
                                        <p:cTn id="18" dur="500" fill="hold"/>
                                        <p:tgtEl>
                                          <p:spTgt spid="187"/>
                                        </p:tgtEl>
                                        <p:attrNameLst>
                                          <p:attrName>ppt_x</p:attrName>
                                        </p:attrNameLst>
                                      </p:cBhvr>
                                      <p:tavLst>
                                        <p:tav tm="0">
                                          <p:val>
                                            <p:strVal val="#ppt_x"/>
                                          </p:val>
                                        </p:tav>
                                        <p:tav tm="100000">
                                          <p:val>
                                            <p:strVal val="#ppt_x"/>
                                          </p:val>
                                        </p:tav>
                                      </p:tavLst>
                                    </p:anim>
                                    <p:anim calcmode="lin" valueType="num">
                                      <p:cBhvr additive="base">
                                        <p:cTn id="19"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8"/>
                                        </p:tgtEl>
                                        <p:attrNameLst>
                                          <p:attrName>style.visibility</p:attrName>
                                        </p:attrNameLst>
                                      </p:cBhvr>
                                      <p:to>
                                        <p:strVal val="visible"/>
                                      </p:to>
                                    </p:set>
                                    <p:anim calcmode="lin" valueType="num">
                                      <p:cBhvr additive="base">
                                        <p:cTn id="24" dur="500" fill="hold"/>
                                        <p:tgtEl>
                                          <p:spTgt spid="188"/>
                                        </p:tgtEl>
                                        <p:attrNameLst>
                                          <p:attrName>ppt_x</p:attrName>
                                        </p:attrNameLst>
                                      </p:cBhvr>
                                      <p:tavLst>
                                        <p:tav tm="0">
                                          <p:val>
                                            <p:strVal val="#ppt_x"/>
                                          </p:val>
                                        </p:tav>
                                        <p:tav tm="100000">
                                          <p:val>
                                            <p:strVal val="#ppt_x"/>
                                          </p:val>
                                        </p:tav>
                                      </p:tavLst>
                                    </p:anim>
                                    <p:anim calcmode="lin" valueType="num">
                                      <p:cBhvr additive="base">
                                        <p:cTn id="25" dur="500" fill="hold"/>
                                        <p:tgtEl>
                                          <p:spTgt spid="18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89"/>
                                        </p:tgtEl>
                                        <p:attrNameLst>
                                          <p:attrName>style.visibility</p:attrName>
                                        </p:attrNameLst>
                                      </p:cBhvr>
                                      <p:to>
                                        <p:strVal val="visible"/>
                                      </p:to>
                                    </p:set>
                                    <p:anim calcmode="lin" valueType="num">
                                      <p:cBhvr additive="base">
                                        <p:cTn id="30" dur="500" fill="hold"/>
                                        <p:tgtEl>
                                          <p:spTgt spid="189"/>
                                        </p:tgtEl>
                                        <p:attrNameLst>
                                          <p:attrName>ppt_x</p:attrName>
                                        </p:attrNameLst>
                                      </p:cBhvr>
                                      <p:tavLst>
                                        <p:tav tm="0">
                                          <p:val>
                                            <p:strVal val="#ppt_x"/>
                                          </p:val>
                                        </p:tav>
                                        <p:tav tm="100000">
                                          <p:val>
                                            <p:strVal val="#ppt_x"/>
                                          </p:val>
                                        </p:tav>
                                      </p:tavLst>
                                    </p:anim>
                                    <p:anim calcmode="lin" valueType="num">
                                      <p:cBhvr additive="base">
                                        <p:cTn id="31"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91"/>
                                        </p:tgtEl>
                                        <p:attrNameLst>
                                          <p:attrName>style.visibility</p:attrName>
                                        </p:attrNameLst>
                                      </p:cBhvr>
                                      <p:to>
                                        <p:strVal val="visible"/>
                                      </p:to>
                                    </p:set>
                                    <p:anim calcmode="lin" valueType="num">
                                      <p:cBhvr additive="base">
                                        <p:cTn id="36" dur="500" fill="hold"/>
                                        <p:tgtEl>
                                          <p:spTgt spid="191"/>
                                        </p:tgtEl>
                                        <p:attrNameLst>
                                          <p:attrName>ppt_x</p:attrName>
                                        </p:attrNameLst>
                                      </p:cBhvr>
                                      <p:tavLst>
                                        <p:tav tm="0">
                                          <p:val>
                                            <p:strVal val="#ppt_x"/>
                                          </p:val>
                                        </p:tav>
                                        <p:tav tm="100000">
                                          <p:val>
                                            <p:strVal val="#ppt_x"/>
                                          </p:val>
                                        </p:tav>
                                      </p:tavLst>
                                    </p:anim>
                                    <p:anim calcmode="lin" valueType="num">
                                      <p:cBhvr additive="base">
                                        <p:cTn id="37"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 calcmode="lin" valueType="num">
                                      <p:cBhvr additive="base">
                                        <p:cTn id="42" dur="500" fill="hold"/>
                                        <p:tgtEl>
                                          <p:spTgt spid="190"/>
                                        </p:tgtEl>
                                        <p:attrNameLst>
                                          <p:attrName>ppt_x</p:attrName>
                                        </p:attrNameLst>
                                      </p:cBhvr>
                                      <p:tavLst>
                                        <p:tav tm="0">
                                          <p:val>
                                            <p:strVal val="#ppt_x"/>
                                          </p:val>
                                        </p:tav>
                                        <p:tav tm="100000">
                                          <p:val>
                                            <p:strVal val="#ppt_x"/>
                                          </p:val>
                                        </p:tav>
                                      </p:tavLst>
                                    </p:anim>
                                    <p:anim calcmode="lin" valueType="num">
                                      <p:cBhvr additive="base">
                                        <p:cTn id="43"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2209800"/>
            <a:ext cx="8686800" cy="411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6"/>
          <p:cNvSpPr>
            <a:spLocks noGrp="1"/>
          </p:cNvSpPr>
          <p:nvPr>
            <p:ph type="title"/>
          </p:nvPr>
        </p:nvSpPr>
        <p:spPr/>
        <p:txBody>
          <a:bodyPr/>
          <a:lstStyle/>
          <a:p>
            <a:pPr algn="l"/>
            <a:r>
              <a:rPr lang="en-AU" dirty="0"/>
              <a:t>Introduction</a:t>
            </a:r>
          </a:p>
        </p:txBody>
      </p:sp>
      <p:sp>
        <p:nvSpPr>
          <p:cNvPr id="9" name="Text Placeholder 8"/>
          <p:cNvSpPr>
            <a:spLocks noGrp="1"/>
          </p:cNvSpPr>
          <p:nvPr>
            <p:ph type="body" sz="quarter" idx="13"/>
          </p:nvPr>
        </p:nvSpPr>
        <p:spPr>
          <a:xfrm>
            <a:off x="250825" y="1447800"/>
            <a:ext cx="8662988" cy="485791"/>
          </a:xfrm>
          <a:ln w="6350"/>
        </p:spPr>
        <p:txBody>
          <a:bodyPr/>
          <a:lstStyle/>
          <a:p>
            <a:r>
              <a:rPr lang="en-US" dirty="0">
                <a:solidFill>
                  <a:srgbClr val="00B0F0"/>
                </a:solidFill>
                <a:latin typeface="Microsoft YaHei" pitchFamily="34" charset="-122"/>
                <a:ea typeface="Microsoft YaHei" pitchFamily="34" charset="-122"/>
              </a:rPr>
              <a:t>Analyzing</a:t>
            </a:r>
            <a:r>
              <a:rPr lang="en-AU" dirty="0">
                <a:solidFill>
                  <a:srgbClr val="00B0F0"/>
                </a:solidFill>
                <a:latin typeface="Microsoft YaHei" pitchFamily="34" charset="-122"/>
                <a:ea typeface="Microsoft YaHei" pitchFamily="34" charset="-122"/>
              </a:rPr>
              <a:t> and understanding image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089" y="2438400"/>
            <a:ext cx="454694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638800" y="3844021"/>
            <a:ext cx="3200400" cy="1138773"/>
          </a:xfrm>
          <a:prstGeom prst="rect">
            <a:avLst/>
          </a:prstGeom>
          <a:noFill/>
        </p:spPr>
        <p:txBody>
          <a:bodyPr wrap="square" rtlCol="0">
            <a:spAutoFit/>
          </a:bodyPr>
          <a:lstStyle/>
          <a:p>
            <a:pPr algn="ctr"/>
            <a:r>
              <a:rPr lang="en-AU" sz="3200" dirty="0">
                <a:solidFill>
                  <a:schemeClr val="bg1"/>
                </a:solidFill>
                <a:latin typeface="Microsoft YaHei" pitchFamily="34" charset="-122"/>
                <a:ea typeface="Microsoft YaHei" pitchFamily="34" charset="-122"/>
              </a:rPr>
              <a:t>Huge amount </a:t>
            </a:r>
            <a:r>
              <a:rPr lang="en-AU" dirty="0">
                <a:solidFill>
                  <a:schemeClr val="bg1"/>
                </a:solidFill>
                <a:latin typeface="Microsoft YaHei" pitchFamily="34" charset="-122"/>
                <a:ea typeface="Microsoft YaHei" pitchFamily="34" charset="-122"/>
              </a:rPr>
              <a:t>of images are created everyday </a:t>
            </a:r>
          </a:p>
        </p:txBody>
      </p:sp>
    </p:spTree>
    <p:extLst>
      <p:ext uri="{BB962C8B-B14F-4D97-AF65-F5344CB8AC3E}">
        <p14:creationId xmlns:p14="http://schemas.microsoft.com/office/powerpoint/2010/main" val="366756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p:txBody>
          <a:bodyPr/>
          <a:lstStyle/>
          <a:p>
            <a:pPr algn="l"/>
            <a:r>
              <a:rPr lang="en-US" altLang="zh-CN" dirty="0"/>
              <a:t>Multi-level Deep Representations based Method</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Choice of Number of Layers in MldrNet</a:t>
            </a:r>
            <a:endParaRPr lang="zh-CN" altLang="en-US" dirty="0">
              <a:solidFill>
                <a:srgbClr val="00B0F0"/>
              </a:solidFill>
              <a:latin typeface="Microsoft YaHei" pitchFamily="34" charset="-122"/>
              <a:ea typeface="Microsoft YaHei" pitchFamily="34" charset="-122"/>
            </a:endParaRPr>
          </a:p>
        </p:txBody>
      </p:sp>
      <p:grpSp>
        <p:nvGrpSpPr>
          <p:cNvPr id="18" name="组合 17">
            <a:extLst>
              <a:ext uri="{FF2B5EF4-FFF2-40B4-BE49-F238E27FC236}">
                <a16:creationId xmlns:a16="http://schemas.microsoft.com/office/drawing/2014/main" id="{1B79DAFA-A551-4357-BF60-F3A147F8D019}"/>
              </a:ext>
            </a:extLst>
          </p:cNvPr>
          <p:cNvGrpSpPr/>
          <p:nvPr/>
        </p:nvGrpSpPr>
        <p:grpSpPr>
          <a:xfrm>
            <a:off x="250828" y="1948132"/>
            <a:ext cx="6854822" cy="2128568"/>
            <a:chOff x="250828" y="1948132"/>
            <a:chExt cx="6854822" cy="2128568"/>
          </a:xfrm>
        </p:grpSpPr>
        <p:pic>
          <p:nvPicPr>
            <p:cNvPr id="1026" name="Picture 2" descr="http://images2015.cnblogs.com/blog/846839/201610/846839-20161010201946696-456664256.png">
              <a:extLst>
                <a:ext uri="{FF2B5EF4-FFF2-40B4-BE49-F238E27FC236}">
                  <a16:creationId xmlns:a16="http://schemas.microsoft.com/office/drawing/2014/main" id="{77E1B7A8-8327-4AE7-98D3-747AFA4CB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48132"/>
              <a:ext cx="4667250" cy="2095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24">
              <a:extLst>
                <a:ext uri="{FF2B5EF4-FFF2-40B4-BE49-F238E27FC236}">
                  <a16:creationId xmlns:a16="http://schemas.microsoft.com/office/drawing/2014/main" id="{0D34CB00-DA29-43FD-8FF1-3B4F74C8199E}"/>
                </a:ext>
              </a:extLst>
            </p:cNvPr>
            <p:cNvCxnSpPr>
              <a:cxnSpLocks/>
            </p:cNvCxnSpPr>
            <p:nvPr/>
          </p:nvCxnSpPr>
          <p:spPr>
            <a:xfrm>
              <a:off x="2527593" y="2057400"/>
              <a:ext cx="0" cy="201930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CCE4930-90FE-4E2A-913C-87E526A20A87}"/>
                </a:ext>
              </a:extLst>
            </p:cNvPr>
            <p:cNvSpPr txBox="1"/>
            <p:nvPr/>
          </p:nvSpPr>
          <p:spPr>
            <a:xfrm>
              <a:off x="250828" y="2534217"/>
              <a:ext cx="2350349" cy="923330"/>
            </a:xfrm>
            <a:prstGeom prst="rect">
              <a:avLst/>
            </a:prstGeom>
            <a:noFill/>
          </p:spPr>
          <p:txBody>
            <a:bodyPr wrap="square" rtlCol="0">
              <a:spAutoFit/>
            </a:bodyPr>
            <a:lstStyle/>
            <a:p>
              <a:pPr algn="ctr"/>
              <a:r>
                <a:rPr lang="en-US" altLang="zh-CN" dirty="0">
                  <a:solidFill>
                    <a:schemeClr val="accent5">
                      <a:lumMod val="75000"/>
                    </a:schemeClr>
                  </a:solidFill>
                </a:rPr>
                <a:t>Receptive field changes for different convolutional layers</a:t>
              </a:r>
              <a:endParaRPr lang="zh-CN" altLang="en-US" dirty="0">
                <a:solidFill>
                  <a:schemeClr val="accent5">
                    <a:lumMod val="75000"/>
                  </a:schemeClr>
                </a:solidFill>
              </a:endParaRPr>
            </a:p>
          </p:txBody>
        </p:sp>
      </p:grpSp>
      <p:grpSp>
        <p:nvGrpSpPr>
          <p:cNvPr id="20" name="组合 19">
            <a:extLst>
              <a:ext uri="{FF2B5EF4-FFF2-40B4-BE49-F238E27FC236}">
                <a16:creationId xmlns:a16="http://schemas.microsoft.com/office/drawing/2014/main" id="{D6FF32BA-A4B3-498B-BDC8-2923313F5373}"/>
              </a:ext>
            </a:extLst>
          </p:cNvPr>
          <p:cNvGrpSpPr/>
          <p:nvPr/>
        </p:nvGrpSpPr>
        <p:grpSpPr>
          <a:xfrm>
            <a:off x="3049006" y="4648200"/>
            <a:ext cx="4888988" cy="1466879"/>
            <a:chOff x="3049006" y="4648200"/>
            <a:chExt cx="4888988" cy="1466879"/>
          </a:xfrm>
        </p:grpSpPr>
        <p:pic>
          <p:nvPicPr>
            <p:cNvPr id="9" name="图片 8">
              <a:extLst>
                <a:ext uri="{FF2B5EF4-FFF2-40B4-BE49-F238E27FC236}">
                  <a16:creationId xmlns:a16="http://schemas.microsoft.com/office/drawing/2014/main" id="{812CCD8B-FBCD-45ED-B8AD-4DDC1A0DA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648200"/>
              <a:ext cx="2832594" cy="1466879"/>
            </a:xfrm>
            <a:prstGeom prst="rect">
              <a:avLst/>
            </a:prstGeom>
          </p:spPr>
        </p:pic>
        <p:cxnSp>
          <p:nvCxnSpPr>
            <p:cNvPr id="16" name="Straight Connector 24">
              <a:extLst>
                <a:ext uri="{FF2B5EF4-FFF2-40B4-BE49-F238E27FC236}">
                  <a16:creationId xmlns:a16="http://schemas.microsoft.com/office/drawing/2014/main" id="{51408F0B-407A-49C2-A137-F91C499FDFDE}"/>
                </a:ext>
              </a:extLst>
            </p:cNvPr>
            <p:cNvCxnSpPr>
              <a:cxnSpLocks/>
            </p:cNvCxnSpPr>
            <p:nvPr/>
          </p:nvCxnSpPr>
          <p:spPr>
            <a:xfrm>
              <a:off x="5181600" y="4702142"/>
              <a:ext cx="0" cy="1358992"/>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2AAE72D-F319-4C39-82F7-1E8D682F1EFD}"/>
                </a:ext>
              </a:extLst>
            </p:cNvPr>
            <p:cNvSpPr txBox="1"/>
            <p:nvPr/>
          </p:nvSpPr>
          <p:spPr>
            <a:xfrm>
              <a:off x="3049006" y="5058472"/>
              <a:ext cx="2102402" cy="646331"/>
            </a:xfrm>
            <a:prstGeom prst="rect">
              <a:avLst/>
            </a:prstGeom>
            <a:noFill/>
          </p:spPr>
          <p:txBody>
            <a:bodyPr wrap="square" rtlCol="0">
              <a:spAutoFit/>
            </a:bodyPr>
            <a:lstStyle/>
            <a:p>
              <a:pPr algn="ctr"/>
              <a:r>
                <a:rPr lang="en-US" altLang="zh-CN" dirty="0">
                  <a:solidFill>
                    <a:schemeClr val="accent5">
                      <a:lumMod val="75000"/>
                    </a:schemeClr>
                  </a:solidFill>
                </a:rPr>
                <a:t>Accuracy for different MldrNet </a:t>
              </a:r>
              <a:endParaRPr lang="zh-CN" altLang="en-US" dirty="0">
                <a:solidFill>
                  <a:schemeClr val="accent5">
                    <a:lumMod val="75000"/>
                  </a:schemeClr>
                </a:solidFill>
              </a:endParaRPr>
            </a:p>
          </p:txBody>
        </p:sp>
      </p:grpSp>
    </p:spTree>
    <p:extLst>
      <p:ext uri="{BB962C8B-B14F-4D97-AF65-F5344CB8AC3E}">
        <p14:creationId xmlns:p14="http://schemas.microsoft.com/office/powerpoint/2010/main" val="23193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06AE4-D352-4436-9693-5EB0D532CF01}"/>
              </a:ext>
            </a:extLst>
          </p:cNvPr>
          <p:cNvSpPr>
            <a:spLocks noGrp="1"/>
          </p:cNvSpPr>
          <p:nvPr>
            <p:ph type="title"/>
          </p:nvPr>
        </p:nvSpPr>
        <p:spPr/>
        <p:txBody>
          <a:bodyPr/>
          <a:lstStyle/>
          <a:p>
            <a:pPr algn="l"/>
            <a:r>
              <a:rPr lang="en-US" altLang="zh-CN" dirty="0"/>
              <a:t>Multi-level deep representations based method</a:t>
            </a:r>
          </a:p>
        </p:txBody>
      </p:sp>
      <p:sp>
        <p:nvSpPr>
          <p:cNvPr id="3" name="内容占位符 2">
            <a:extLst>
              <a:ext uri="{FF2B5EF4-FFF2-40B4-BE49-F238E27FC236}">
                <a16:creationId xmlns:a16="http://schemas.microsoft.com/office/drawing/2014/main" id="{BF449AB1-276C-45C1-8227-EBDB8BF92448}"/>
              </a:ext>
            </a:extLst>
          </p:cNvPr>
          <p:cNvSpPr>
            <a:spLocks noGrp="1"/>
          </p:cNvSpPr>
          <p:nvPr>
            <p:ph idx="1"/>
          </p:nvPr>
        </p:nvSpPr>
        <p:spPr>
          <a:xfrm>
            <a:off x="250828" y="1904999"/>
            <a:ext cx="8662989" cy="4548189"/>
          </a:xfrm>
        </p:spPr>
        <p:txBody>
          <a:bodyPr/>
          <a:lstStyle/>
          <a:p>
            <a:r>
              <a:rPr lang="en-US" altLang="zh-CN" dirty="0">
                <a:solidFill>
                  <a:srgbClr val="00B0F0"/>
                </a:solidFill>
              </a:rPr>
              <a:t>Large scale dataset</a:t>
            </a:r>
            <a:endParaRPr lang="zh-CN" altLang="en-US" dirty="0">
              <a:solidFill>
                <a:srgbClr val="00B0F0"/>
              </a:solidFill>
            </a:endParaRPr>
          </a:p>
        </p:txBody>
      </p:sp>
      <p:sp>
        <p:nvSpPr>
          <p:cNvPr id="5" name="Text Placeholder 3">
            <a:extLst>
              <a:ext uri="{FF2B5EF4-FFF2-40B4-BE49-F238E27FC236}">
                <a16:creationId xmlns:a16="http://schemas.microsoft.com/office/drawing/2014/main" id="{A3AB81A7-4484-4189-9DD3-140F62310955}"/>
              </a:ext>
            </a:extLst>
          </p:cNvPr>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Results of image emotion classification</a:t>
            </a:r>
          </a:p>
        </p:txBody>
      </p:sp>
      <p:grpSp>
        <p:nvGrpSpPr>
          <p:cNvPr id="16" name="组合 15">
            <a:extLst>
              <a:ext uri="{FF2B5EF4-FFF2-40B4-BE49-F238E27FC236}">
                <a16:creationId xmlns:a16="http://schemas.microsoft.com/office/drawing/2014/main" id="{CFFDEE9E-E533-47F2-8C88-5569A5500373}"/>
              </a:ext>
            </a:extLst>
          </p:cNvPr>
          <p:cNvGrpSpPr/>
          <p:nvPr/>
        </p:nvGrpSpPr>
        <p:grpSpPr>
          <a:xfrm>
            <a:off x="283870" y="3038566"/>
            <a:ext cx="2695575" cy="2404235"/>
            <a:chOff x="283870" y="3038566"/>
            <a:chExt cx="2695575" cy="2404235"/>
          </a:xfrm>
        </p:grpSpPr>
        <p:pic>
          <p:nvPicPr>
            <p:cNvPr id="6" name="图片 5">
              <a:extLst>
                <a:ext uri="{FF2B5EF4-FFF2-40B4-BE49-F238E27FC236}">
                  <a16:creationId xmlns:a16="http://schemas.microsoft.com/office/drawing/2014/main" id="{C4186D27-0C9D-462F-8FDE-297882993D76}"/>
                </a:ext>
              </a:extLst>
            </p:cNvPr>
            <p:cNvPicPr>
              <a:picLocks noChangeAspect="1"/>
            </p:cNvPicPr>
            <p:nvPr/>
          </p:nvPicPr>
          <p:blipFill>
            <a:blip r:embed="rId2"/>
            <a:stretch>
              <a:fillRect/>
            </a:stretch>
          </p:blipFill>
          <p:spPr>
            <a:xfrm>
              <a:off x="283870" y="3038566"/>
              <a:ext cx="2695575" cy="2038350"/>
            </a:xfrm>
            <a:prstGeom prst="rect">
              <a:avLst/>
            </a:prstGeom>
          </p:spPr>
        </p:pic>
        <p:sp>
          <p:nvSpPr>
            <p:cNvPr id="9" name="文本框 8">
              <a:extLst>
                <a:ext uri="{FF2B5EF4-FFF2-40B4-BE49-F238E27FC236}">
                  <a16:creationId xmlns:a16="http://schemas.microsoft.com/office/drawing/2014/main" id="{2D288A49-AC0B-4719-96E4-3816CDF8B19C}"/>
                </a:ext>
              </a:extLst>
            </p:cNvPr>
            <p:cNvSpPr txBox="1"/>
            <p:nvPr/>
          </p:nvSpPr>
          <p:spPr>
            <a:xfrm>
              <a:off x="641057" y="5104247"/>
              <a:ext cx="1981200" cy="338554"/>
            </a:xfrm>
            <a:prstGeom prst="rect">
              <a:avLst/>
            </a:prstGeom>
            <a:noFill/>
          </p:spPr>
          <p:txBody>
            <a:bodyPr wrap="square" rtlCol="0">
              <a:spAutoFit/>
            </a:bodyPr>
            <a:lstStyle/>
            <a:p>
              <a:pPr algn="ctr"/>
              <a:r>
                <a:rPr lang="en-US" altLang="zh-CN" sz="1600" dirty="0">
                  <a:solidFill>
                    <a:schemeClr val="tx2">
                      <a:lumMod val="60000"/>
                      <a:lumOff val="40000"/>
                    </a:schemeClr>
                  </a:solidFill>
                </a:rPr>
                <a:t>Accuracy</a:t>
              </a:r>
              <a:endParaRPr lang="zh-CN" altLang="en-US" sz="1600" dirty="0">
                <a:solidFill>
                  <a:schemeClr val="tx2">
                    <a:lumMod val="60000"/>
                    <a:lumOff val="40000"/>
                  </a:schemeClr>
                </a:solidFill>
              </a:endParaRPr>
            </a:p>
          </p:txBody>
        </p:sp>
      </p:grpSp>
      <p:grpSp>
        <p:nvGrpSpPr>
          <p:cNvPr id="17" name="组合 16">
            <a:extLst>
              <a:ext uri="{FF2B5EF4-FFF2-40B4-BE49-F238E27FC236}">
                <a16:creationId xmlns:a16="http://schemas.microsoft.com/office/drawing/2014/main" id="{273FFBC2-DE90-4A75-882B-14398B940800}"/>
              </a:ext>
            </a:extLst>
          </p:cNvPr>
          <p:cNvGrpSpPr/>
          <p:nvPr/>
        </p:nvGrpSpPr>
        <p:grpSpPr>
          <a:xfrm>
            <a:off x="3334953" y="2872350"/>
            <a:ext cx="5606973" cy="3234335"/>
            <a:chOff x="3334953" y="2872350"/>
            <a:chExt cx="5606973" cy="3234335"/>
          </a:xfrm>
        </p:grpSpPr>
        <p:pic>
          <p:nvPicPr>
            <p:cNvPr id="11" name="Picture 5" descr="C:\Users\11910611\Desktop\alexnet-training.bmp">
              <a:extLst>
                <a:ext uri="{FF2B5EF4-FFF2-40B4-BE49-F238E27FC236}">
                  <a16:creationId xmlns:a16="http://schemas.microsoft.com/office/drawing/2014/main" id="{866CD292-29D8-4389-9EF0-01C2AE095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953" y="2872351"/>
              <a:ext cx="2852269" cy="2915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11910611\Desktop\cvpr2017\images\Dmlp-training.bmp">
              <a:extLst>
                <a:ext uri="{FF2B5EF4-FFF2-40B4-BE49-F238E27FC236}">
                  <a16:creationId xmlns:a16="http://schemas.microsoft.com/office/drawing/2014/main" id="{947D1FB6-7917-431D-A958-26DDAE93F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7" y="2872350"/>
              <a:ext cx="2890369" cy="288758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76D6205-5235-4ABF-BFDC-82536604FCAA}"/>
                </a:ext>
              </a:extLst>
            </p:cNvPr>
            <p:cNvSpPr txBox="1"/>
            <p:nvPr/>
          </p:nvSpPr>
          <p:spPr>
            <a:xfrm>
              <a:off x="4075290" y="5521910"/>
              <a:ext cx="3962400" cy="584775"/>
            </a:xfrm>
            <a:prstGeom prst="rect">
              <a:avLst/>
            </a:prstGeom>
            <a:noFill/>
          </p:spPr>
          <p:txBody>
            <a:bodyPr wrap="square" rtlCol="0">
              <a:spAutoFit/>
            </a:bodyPr>
            <a:lstStyle/>
            <a:p>
              <a:pPr algn="ctr"/>
              <a:r>
                <a:rPr lang="en-US" altLang="zh-CN" sz="1600" dirty="0">
                  <a:solidFill>
                    <a:schemeClr val="tx2">
                      <a:lumMod val="60000"/>
                      <a:lumOff val="40000"/>
                    </a:schemeClr>
                  </a:solidFill>
                </a:rPr>
                <a:t>Confusion Matrix</a:t>
              </a:r>
            </a:p>
            <a:p>
              <a:pPr algn="ctr"/>
              <a:r>
                <a:rPr lang="en-US" altLang="zh-CN" sz="1600" dirty="0">
                  <a:solidFill>
                    <a:schemeClr val="tx2">
                      <a:lumMod val="60000"/>
                      <a:lumOff val="40000"/>
                    </a:schemeClr>
                  </a:solidFill>
                </a:rPr>
                <a:t>(a): AlexNet (b): MldrNet</a:t>
              </a:r>
              <a:endParaRPr lang="zh-CN" altLang="en-US" sz="1600" dirty="0">
                <a:solidFill>
                  <a:schemeClr val="tx2">
                    <a:lumMod val="60000"/>
                    <a:lumOff val="40000"/>
                  </a:schemeClr>
                </a:solidFill>
              </a:endParaRPr>
            </a:p>
          </p:txBody>
        </p:sp>
        <p:sp>
          <p:nvSpPr>
            <p:cNvPr id="13" name="文本框 12">
              <a:extLst>
                <a:ext uri="{FF2B5EF4-FFF2-40B4-BE49-F238E27FC236}">
                  <a16:creationId xmlns:a16="http://schemas.microsoft.com/office/drawing/2014/main" id="{F6CAEF96-F37E-4CF4-B6D7-5C31DA61B92D}"/>
                </a:ext>
              </a:extLst>
            </p:cNvPr>
            <p:cNvSpPr txBox="1"/>
            <p:nvPr/>
          </p:nvSpPr>
          <p:spPr>
            <a:xfrm>
              <a:off x="4724400" y="5334000"/>
              <a:ext cx="381000" cy="261610"/>
            </a:xfrm>
            <a:prstGeom prst="rect">
              <a:avLst/>
            </a:prstGeom>
            <a:noFill/>
          </p:spPr>
          <p:txBody>
            <a:bodyPr wrap="square" rtlCol="0">
              <a:spAutoFit/>
            </a:bodyPr>
            <a:lstStyle/>
            <a:p>
              <a:r>
                <a:rPr lang="en-US" altLang="zh-CN" sz="1100" dirty="0"/>
                <a:t>(a)</a:t>
              </a:r>
              <a:endParaRPr lang="zh-CN" altLang="en-US" sz="1100" dirty="0"/>
            </a:p>
          </p:txBody>
        </p:sp>
        <p:sp>
          <p:nvSpPr>
            <p:cNvPr id="15" name="文本框 14">
              <a:extLst>
                <a:ext uri="{FF2B5EF4-FFF2-40B4-BE49-F238E27FC236}">
                  <a16:creationId xmlns:a16="http://schemas.microsoft.com/office/drawing/2014/main" id="{56492405-EA88-4D7C-B1A8-4F0CFA747A65}"/>
                </a:ext>
              </a:extLst>
            </p:cNvPr>
            <p:cNvSpPr txBox="1"/>
            <p:nvPr/>
          </p:nvSpPr>
          <p:spPr>
            <a:xfrm>
              <a:off x="7501674" y="5313753"/>
              <a:ext cx="381000" cy="261610"/>
            </a:xfrm>
            <a:prstGeom prst="rect">
              <a:avLst/>
            </a:prstGeom>
            <a:noFill/>
          </p:spPr>
          <p:txBody>
            <a:bodyPr wrap="square" rtlCol="0">
              <a:spAutoFit/>
            </a:bodyPr>
            <a:lstStyle/>
            <a:p>
              <a:r>
                <a:rPr lang="en-US" altLang="zh-CN" sz="1100" dirty="0"/>
                <a:t>(b)</a:t>
              </a:r>
              <a:endParaRPr lang="zh-CN" altLang="en-US" sz="1100" dirty="0"/>
            </a:p>
          </p:txBody>
        </p:sp>
      </p:grpSp>
    </p:spTree>
    <p:extLst>
      <p:ext uri="{BB962C8B-B14F-4D97-AF65-F5344CB8AC3E}">
        <p14:creationId xmlns:p14="http://schemas.microsoft.com/office/powerpoint/2010/main" val="6250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EAD28-A6DF-41B8-9FDB-F940DD77DAFC}"/>
              </a:ext>
            </a:extLst>
          </p:cNvPr>
          <p:cNvSpPr>
            <a:spLocks noGrp="1"/>
          </p:cNvSpPr>
          <p:nvPr>
            <p:ph type="title"/>
          </p:nvPr>
        </p:nvSpPr>
        <p:spPr/>
        <p:txBody>
          <a:bodyPr/>
          <a:lstStyle/>
          <a:p>
            <a:pPr algn="l"/>
            <a:r>
              <a:rPr lang="en-US" altLang="zh-CN" dirty="0"/>
              <a:t>Multi-level Deep Representations based Method</a:t>
            </a:r>
            <a:endParaRPr lang="zh-CN" altLang="en-US" dirty="0"/>
          </a:p>
        </p:txBody>
      </p:sp>
      <p:sp>
        <p:nvSpPr>
          <p:cNvPr id="5" name="Text Placeholder 3">
            <a:extLst>
              <a:ext uri="{FF2B5EF4-FFF2-40B4-BE49-F238E27FC236}">
                <a16:creationId xmlns:a16="http://schemas.microsoft.com/office/drawing/2014/main" id="{2ABE88AF-9F35-4F0E-8268-9618815FB272}"/>
              </a:ext>
            </a:extLst>
          </p:cNvPr>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Results of image emotion classification (deep learning feature)</a:t>
            </a:r>
          </a:p>
        </p:txBody>
      </p:sp>
      <p:pic>
        <p:nvPicPr>
          <p:cNvPr id="6" name="图片 5">
            <a:extLst>
              <a:ext uri="{FF2B5EF4-FFF2-40B4-BE49-F238E27FC236}">
                <a16:creationId xmlns:a16="http://schemas.microsoft.com/office/drawing/2014/main" id="{4F52406B-5C78-4A49-85B2-802399E70168}"/>
              </a:ext>
            </a:extLst>
          </p:cNvPr>
          <p:cNvPicPr>
            <a:picLocks noChangeAspect="1"/>
          </p:cNvPicPr>
          <p:nvPr/>
        </p:nvPicPr>
        <p:blipFill>
          <a:blip r:embed="rId2"/>
          <a:stretch>
            <a:fillRect/>
          </a:stretch>
        </p:blipFill>
        <p:spPr>
          <a:xfrm>
            <a:off x="457200" y="1981200"/>
            <a:ext cx="8001000" cy="4162337"/>
          </a:xfrm>
          <a:prstGeom prst="rect">
            <a:avLst/>
          </a:prstGeom>
        </p:spPr>
      </p:pic>
      <p:sp>
        <p:nvSpPr>
          <p:cNvPr id="7" name="TextBox 99">
            <a:extLst>
              <a:ext uri="{FF2B5EF4-FFF2-40B4-BE49-F238E27FC236}">
                <a16:creationId xmlns:a16="http://schemas.microsoft.com/office/drawing/2014/main" id="{9EDE7CB7-7515-4C32-BBDC-372FD5D900F6}"/>
              </a:ext>
            </a:extLst>
          </p:cNvPr>
          <p:cNvSpPr txBox="1"/>
          <p:nvPr/>
        </p:nvSpPr>
        <p:spPr>
          <a:xfrm>
            <a:off x="2362200" y="6134911"/>
            <a:ext cx="5113866" cy="338554"/>
          </a:xfrm>
          <a:prstGeom prst="rect">
            <a:avLst/>
          </a:prstGeom>
          <a:noFill/>
        </p:spPr>
        <p:txBody>
          <a:bodyPr wrap="square" rtlCol="0">
            <a:spAutoFit/>
          </a:bodyPr>
          <a:lstStyle/>
          <a:p>
            <a:pPr algn="ctr"/>
            <a:r>
              <a:rPr lang="en-US" sz="1600" dirty="0">
                <a:solidFill>
                  <a:srgbClr val="00B0F0"/>
                </a:solidFill>
              </a:rPr>
              <a:t>(a): AlexNet   (b):MldrNet </a:t>
            </a:r>
          </a:p>
        </p:txBody>
      </p:sp>
    </p:spTree>
    <p:extLst>
      <p:ext uri="{BB962C8B-B14F-4D97-AF65-F5344CB8AC3E}">
        <p14:creationId xmlns:p14="http://schemas.microsoft.com/office/powerpoint/2010/main" val="22836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B6EDE-CD7B-4D19-A570-AD794CFC18E6}"/>
              </a:ext>
            </a:extLst>
          </p:cNvPr>
          <p:cNvSpPr>
            <a:spLocks noGrp="1"/>
          </p:cNvSpPr>
          <p:nvPr>
            <p:ph type="title"/>
          </p:nvPr>
        </p:nvSpPr>
        <p:spPr/>
        <p:txBody>
          <a:bodyPr/>
          <a:lstStyle/>
          <a:p>
            <a:pPr algn="l"/>
            <a:r>
              <a:rPr lang="en-US" altLang="zh-CN" dirty="0"/>
              <a:t>Multi-level deep representations based method</a:t>
            </a:r>
          </a:p>
        </p:txBody>
      </p:sp>
      <p:sp>
        <p:nvSpPr>
          <p:cNvPr id="5" name="Text Placeholder 3">
            <a:extLst>
              <a:ext uri="{FF2B5EF4-FFF2-40B4-BE49-F238E27FC236}">
                <a16:creationId xmlns:a16="http://schemas.microsoft.com/office/drawing/2014/main" id="{9F5DDF9F-6740-489E-8505-69F2EAEFE3B1}"/>
              </a:ext>
            </a:extLst>
          </p:cNvPr>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Results of image emotion classification</a:t>
            </a:r>
          </a:p>
        </p:txBody>
      </p:sp>
      <p:grpSp>
        <p:nvGrpSpPr>
          <p:cNvPr id="17" name="组合 16">
            <a:extLst>
              <a:ext uri="{FF2B5EF4-FFF2-40B4-BE49-F238E27FC236}">
                <a16:creationId xmlns:a16="http://schemas.microsoft.com/office/drawing/2014/main" id="{96A92987-54E9-47DA-B6B5-F524021AF3E8}"/>
              </a:ext>
            </a:extLst>
          </p:cNvPr>
          <p:cNvGrpSpPr/>
          <p:nvPr/>
        </p:nvGrpSpPr>
        <p:grpSpPr>
          <a:xfrm>
            <a:off x="685800" y="2028638"/>
            <a:ext cx="3162300" cy="2168019"/>
            <a:chOff x="685800" y="2028638"/>
            <a:chExt cx="3162300" cy="2168019"/>
          </a:xfrm>
        </p:grpSpPr>
        <p:pic>
          <p:nvPicPr>
            <p:cNvPr id="6" name="图片 5">
              <a:extLst>
                <a:ext uri="{FF2B5EF4-FFF2-40B4-BE49-F238E27FC236}">
                  <a16:creationId xmlns:a16="http://schemas.microsoft.com/office/drawing/2014/main" id="{CA7430CF-6299-4E22-B7E2-D783A2644A98}"/>
                </a:ext>
              </a:extLst>
            </p:cNvPr>
            <p:cNvPicPr>
              <a:picLocks noChangeAspect="1"/>
            </p:cNvPicPr>
            <p:nvPr/>
          </p:nvPicPr>
          <p:blipFill>
            <a:blip r:embed="rId2"/>
            <a:stretch>
              <a:fillRect/>
            </a:stretch>
          </p:blipFill>
          <p:spPr>
            <a:xfrm>
              <a:off x="685800" y="2028638"/>
              <a:ext cx="3162300" cy="2168019"/>
            </a:xfrm>
            <a:prstGeom prst="rect">
              <a:avLst/>
            </a:prstGeom>
          </p:spPr>
        </p:pic>
        <p:sp>
          <p:nvSpPr>
            <p:cNvPr id="11" name="矩形 10">
              <a:extLst>
                <a:ext uri="{FF2B5EF4-FFF2-40B4-BE49-F238E27FC236}">
                  <a16:creationId xmlns:a16="http://schemas.microsoft.com/office/drawing/2014/main" id="{C71243B7-51CA-4A20-9E34-36FB52E12BDC}"/>
                </a:ext>
              </a:extLst>
            </p:cNvPr>
            <p:cNvSpPr/>
            <p:nvPr/>
          </p:nvSpPr>
          <p:spPr>
            <a:xfrm>
              <a:off x="990600" y="3733800"/>
              <a:ext cx="762000" cy="304800"/>
            </a:xfrm>
            <a:prstGeom prst="rect">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74409A5-BFA8-49AD-97E0-5E4CBB2AE90C}"/>
                </a:ext>
              </a:extLst>
            </p:cNvPr>
            <p:cNvSpPr txBox="1"/>
            <p:nvPr/>
          </p:nvSpPr>
          <p:spPr>
            <a:xfrm>
              <a:off x="990600" y="3766398"/>
              <a:ext cx="762000" cy="246221"/>
            </a:xfrm>
            <a:prstGeom prst="rect">
              <a:avLst/>
            </a:prstGeom>
            <a:noFill/>
          </p:spPr>
          <p:txBody>
            <a:bodyPr wrap="square" rtlCol="0">
              <a:spAutoFit/>
            </a:bodyPr>
            <a:lstStyle/>
            <a:p>
              <a:pPr algn="ctr"/>
              <a:r>
                <a:rPr lang="en-US" altLang="zh-CN" sz="1000" dirty="0">
                  <a:solidFill>
                    <a:schemeClr val="bg1"/>
                  </a:solidFill>
                </a:rPr>
                <a:t>IAPS</a:t>
              </a:r>
              <a:endParaRPr lang="zh-CN" altLang="en-US" sz="1000" dirty="0">
                <a:solidFill>
                  <a:schemeClr val="bg1"/>
                </a:solidFill>
              </a:endParaRPr>
            </a:p>
          </p:txBody>
        </p:sp>
      </p:grpSp>
      <p:grpSp>
        <p:nvGrpSpPr>
          <p:cNvPr id="18" name="组合 17">
            <a:extLst>
              <a:ext uri="{FF2B5EF4-FFF2-40B4-BE49-F238E27FC236}">
                <a16:creationId xmlns:a16="http://schemas.microsoft.com/office/drawing/2014/main" id="{C66BC826-7CA6-4287-A1D4-68BC59F09C91}"/>
              </a:ext>
            </a:extLst>
          </p:cNvPr>
          <p:cNvGrpSpPr/>
          <p:nvPr/>
        </p:nvGrpSpPr>
        <p:grpSpPr>
          <a:xfrm>
            <a:off x="4343400" y="2011385"/>
            <a:ext cx="3162300" cy="2186696"/>
            <a:chOff x="4343400" y="2011385"/>
            <a:chExt cx="3162300" cy="2186696"/>
          </a:xfrm>
        </p:grpSpPr>
        <p:pic>
          <p:nvPicPr>
            <p:cNvPr id="7" name="图片 6">
              <a:extLst>
                <a:ext uri="{FF2B5EF4-FFF2-40B4-BE49-F238E27FC236}">
                  <a16:creationId xmlns:a16="http://schemas.microsoft.com/office/drawing/2014/main" id="{349CA752-40C3-4581-8CEE-BAFC4EF03AE2}"/>
                </a:ext>
              </a:extLst>
            </p:cNvPr>
            <p:cNvPicPr>
              <a:picLocks noChangeAspect="1"/>
            </p:cNvPicPr>
            <p:nvPr/>
          </p:nvPicPr>
          <p:blipFill>
            <a:blip r:embed="rId3"/>
            <a:stretch>
              <a:fillRect/>
            </a:stretch>
          </p:blipFill>
          <p:spPr>
            <a:xfrm>
              <a:off x="4343400" y="2011385"/>
              <a:ext cx="3162300" cy="2186696"/>
            </a:xfrm>
            <a:prstGeom prst="rect">
              <a:avLst/>
            </a:prstGeom>
          </p:spPr>
        </p:pic>
        <p:sp>
          <p:nvSpPr>
            <p:cNvPr id="13" name="矩形 12">
              <a:extLst>
                <a:ext uri="{FF2B5EF4-FFF2-40B4-BE49-F238E27FC236}">
                  <a16:creationId xmlns:a16="http://schemas.microsoft.com/office/drawing/2014/main" id="{6D706ECC-79BB-41B2-92F1-24BBB7741D7B}"/>
                </a:ext>
              </a:extLst>
            </p:cNvPr>
            <p:cNvSpPr/>
            <p:nvPr/>
          </p:nvSpPr>
          <p:spPr>
            <a:xfrm>
              <a:off x="4648200" y="3707819"/>
              <a:ext cx="762000" cy="304800"/>
            </a:xfrm>
            <a:prstGeom prst="rect">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90D83E-49E6-4014-B51A-E44AFECF8CD4}"/>
                </a:ext>
              </a:extLst>
            </p:cNvPr>
            <p:cNvSpPr txBox="1"/>
            <p:nvPr/>
          </p:nvSpPr>
          <p:spPr>
            <a:xfrm>
              <a:off x="4533899" y="3737108"/>
              <a:ext cx="990601" cy="246221"/>
            </a:xfrm>
            <a:prstGeom prst="rect">
              <a:avLst/>
            </a:prstGeom>
            <a:noFill/>
          </p:spPr>
          <p:txBody>
            <a:bodyPr wrap="square" rtlCol="0">
              <a:spAutoFit/>
            </a:bodyPr>
            <a:lstStyle/>
            <a:p>
              <a:pPr algn="ctr"/>
              <a:r>
                <a:rPr lang="en-US" altLang="zh-CN" sz="1000" dirty="0">
                  <a:solidFill>
                    <a:schemeClr val="bg1"/>
                  </a:solidFill>
                </a:rPr>
                <a:t>Art Photo</a:t>
              </a:r>
              <a:endParaRPr lang="zh-CN" altLang="en-US" sz="1000" dirty="0">
                <a:solidFill>
                  <a:schemeClr val="bg1"/>
                </a:solidFill>
              </a:endParaRPr>
            </a:p>
          </p:txBody>
        </p:sp>
      </p:grpSp>
      <p:grpSp>
        <p:nvGrpSpPr>
          <p:cNvPr id="19" name="组合 18">
            <a:extLst>
              <a:ext uri="{FF2B5EF4-FFF2-40B4-BE49-F238E27FC236}">
                <a16:creationId xmlns:a16="http://schemas.microsoft.com/office/drawing/2014/main" id="{F52DD1C0-0F48-4511-82AE-AC310E06CF94}"/>
              </a:ext>
            </a:extLst>
          </p:cNvPr>
          <p:cNvGrpSpPr/>
          <p:nvPr/>
        </p:nvGrpSpPr>
        <p:grpSpPr>
          <a:xfrm>
            <a:off x="2438400" y="4315968"/>
            <a:ext cx="3162300" cy="2184773"/>
            <a:chOff x="685800" y="4290103"/>
            <a:chExt cx="3162300" cy="2184773"/>
          </a:xfrm>
        </p:grpSpPr>
        <p:pic>
          <p:nvPicPr>
            <p:cNvPr id="8" name="图片 7">
              <a:extLst>
                <a:ext uri="{FF2B5EF4-FFF2-40B4-BE49-F238E27FC236}">
                  <a16:creationId xmlns:a16="http://schemas.microsoft.com/office/drawing/2014/main" id="{26932005-78FC-421D-8B67-70EE738654D2}"/>
                </a:ext>
              </a:extLst>
            </p:cNvPr>
            <p:cNvPicPr>
              <a:picLocks noChangeAspect="1"/>
            </p:cNvPicPr>
            <p:nvPr/>
          </p:nvPicPr>
          <p:blipFill>
            <a:blip r:embed="rId4"/>
            <a:stretch>
              <a:fillRect/>
            </a:stretch>
          </p:blipFill>
          <p:spPr>
            <a:xfrm>
              <a:off x="685800" y="4290103"/>
              <a:ext cx="3162300" cy="2184773"/>
            </a:xfrm>
            <a:prstGeom prst="rect">
              <a:avLst/>
            </a:prstGeom>
          </p:spPr>
        </p:pic>
        <p:sp>
          <p:nvSpPr>
            <p:cNvPr id="15" name="矩形 14">
              <a:extLst>
                <a:ext uri="{FF2B5EF4-FFF2-40B4-BE49-F238E27FC236}">
                  <a16:creationId xmlns:a16="http://schemas.microsoft.com/office/drawing/2014/main" id="{AD275A06-9565-4E97-8FCB-F536A777B4E9}"/>
                </a:ext>
              </a:extLst>
            </p:cNvPr>
            <p:cNvSpPr/>
            <p:nvPr/>
          </p:nvSpPr>
          <p:spPr>
            <a:xfrm>
              <a:off x="950883" y="6024995"/>
              <a:ext cx="762000" cy="304800"/>
            </a:xfrm>
            <a:prstGeom prst="rect">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C1A2BF2-F3D5-4249-98F9-8EA3BA26E8B7}"/>
                </a:ext>
              </a:extLst>
            </p:cNvPr>
            <p:cNvSpPr txBox="1"/>
            <p:nvPr/>
          </p:nvSpPr>
          <p:spPr>
            <a:xfrm>
              <a:off x="836582" y="6054284"/>
              <a:ext cx="990601" cy="246221"/>
            </a:xfrm>
            <a:prstGeom prst="rect">
              <a:avLst/>
            </a:prstGeom>
            <a:noFill/>
          </p:spPr>
          <p:txBody>
            <a:bodyPr wrap="square" rtlCol="0">
              <a:spAutoFit/>
            </a:bodyPr>
            <a:lstStyle/>
            <a:p>
              <a:pPr algn="ctr"/>
              <a:r>
                <a:rPr lang="en-US" altLang="zh-CN" sz="1000" dirty="0">
                  <a:solidFill>
                    <a:schemeClr val="bg1"/>
                  </a:solidFill>
                </a:rPr>
                <a:t>Abstract</a:t>
              </a:r>
              <a:endParaRPr lang="zh-CN" altLang="en-US" sz="1000" dirty="0">
                <a:solidFill>
                  <a:schemeClr val="bg1"/>
                </a:solidFill>
              </a:endParaRPr>
            </a:p>
          </p:txBody>
        </p:sp>
      </p:grpSp>
    </p:spTree>
    <p:extLst>
      <p:ext uri="{BB962C8B-B14F-4D97-AF65-F5344CB8AC3E}">
        <p14:creationId xmlns:p14="http://schemas.microsoft.com/office/powerpoint/2010/main" val="2870146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0C9B0-E951-44FF-82A4-9EAC570C76B3}"/>
              </a:ext>
            </a:extLst>
          </p:cNvPr>
          <p:cNvSpPr>
            <a:spLocks noGrp="1"/>
          </p:cNvSpPr>
          <p:nvPr>
            <p:ph type="title"/>
          </p:nvPr>
        </p:nvSpPr>
        <p:spPr/>
        <p:txBody>
          <a:bodyPr/>
          <a:lstStyle/>
          <a:p>
            <a:pPr algn="l"/>
            <a:r>
              <a:rPr lang="en-US" altLang="zh-CN" dirty="0">
                <a:solidFill>
                  <a:prstClr val="white"/>
                </a:solidFill>
              </a:rPr>
              <a:t>Multi-level deep representations based method</a:t>
            </a:r>
          </a:p>
        </p:txBody>
      </p:sp>
      <p:grpSp>
        <p:nvGrpSpPr>
          <p:cNvPr id="99" name="组合 98">
            <a:extLst>
              <a:ext uri="{FF2B5EF4-FFF2-40B4-BE49-F238E27FC236}">
                <a16:creationId xmlns:a16="http://schemas.microsoft.com/office/drawing/2014/main" id="{97B4889F-BB0E-411F-A86E-0F88908F157C}"/>
              </a:ext>
            </a:extLst>
          </p:cNvPr>
          <p:cNvGrpSpPr/>
          <p:nvPr/>
        </p:nvGrpSpPr>
        <p:grpSpPr>
          <a:xfrm>
            <a:off x="194395" y="1833117"/>
            <a:ext cx="8350904" cy="3224520"/>
            <a:chOff x="150591" y="2271032"/>
            <a:chExt cx="8350904" cy="3224520"/>
          </a:xfrm>
        </p:grpSpPr>
        <p:cxnSp>
          <p:nvCxnSpPr>
            <p:cNvPr id="5" name="Straight Arrow Connector 110">
              <a:extLst>
                <a:ext uri="{FF2B5EF4-FFF2-40B4-BE49-F238E27FC236}">
                  <a16:creationId xmlns:a16="http://schemas.microsoft.com/office/drawing/2014/main" id="{7569FADA-857A-4B6E-A49F-799C0B6C31E2}"/>
                </a:ext>
              </a:extLst>
            </p:cNvPr>
            <p:cNvCxnSpPr/>
            <p:nvPr/>
          </p:nvCxnSpPr>
          <p:spPr>
            <a:xfrm>
              <a:off x="6545695" y="2794906"/>
              <a:ext cx="0" cy="817893"/>
            </a:xfrm>
            <a:prstGeom prst="straightConnector1">
              <a:avLst/>
            </a:prstGeom>
            <a:noFill/>
            <a:ln w="9525" cap="flat" cmpd="sng" algn="ctr">
              <a:solidFill>
                <a:sysClr val="windowText" lastClr="000000"/>
              </a:solidFill>
              <a:prstDash val="solid"/>
              <a:tailEnd type="arrow"/>
            </a:ln>
            <a:effectLst/>
          </p:spPr>
        </p:cxnSp>
        <p:sp>
          <p:nvSpPr>
            <p:cNvPr id="6" name="Cube 18">
              <a:extLst>
                <a:ext uri="{FF2B5EF4-FFF2-40B4-BE49-F238E27FC236}">
                  <a16:creationId xmlns:a16="http://schemas.microsoft.com/office/drawing/2014/main" id="{B4759E85-8055-46FB-8370-1D6B4CE21A2A}"/>
                </a:ext>
              </a:extLst>
            </p:cNvPr>
            <p:cNvSpPr/>
            <p:nvPr/>
          </p:nvSpPr>
          <p:spPr>
            <a:xfrm rot="10800000" flipV="1">
              <a:off x="2270029" y="2273545"/>
              <a:ext cx="584199" cy="1040340"/>
            </a:xfrm>
            <a:prstGeom prst="cube">
              <a:avLst>
                <a:gd name="adj" fmla="val 41677"/>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pic>
          <p:nvPicPr>
            <p:cNvPr id="7" name="Picture 2">
              <a:extLst>
                <a:ext uri="{FF2B5EF4-FFF2-40B4-BE49-F238E27FC236}">
                  <a16:creationId xmlns:a16="http://schemas.microsoft.com/office/drawing/2014/main" id="{CEE6AED3-7706-4A2B-91F7-CB0BF268D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29" y="2407821"/>
              <a:ext cx="113982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6">
              <a:extLst>
                <a:ext uri="{FF2B5EF4-FFF2-40B4-BE49-F238E27FC236}">
                  <a16:creationId xmlns:a16="http://schemas.microsoft.com/office/drawing/2014/main" id="{75123634-D840-4915-A425-2D4DABC65FF4}"/>
                </a:ext>
              </a:extLst>
            </p:cNvPr>
            <p:cNvSpPr/>
            <p:nvPr/>
          </p:nvSpPr>
          <p:spPr>
            <a:xfrm>
              <a:off x="860329" y="2566306"/>
              <a:ext cx="228600" cy="228600"/>
            </a:xfrm>
            <a:prstGeom prst="rect">
              <a:avLst/>
            </a:prstGeom>
            <a:no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85C97DAF-1A38-4F7E-A599-C7CC3765C1F9}"/>
                </a:ext>
              </a:extLst>
            </p:cNvPr>
            <p:cNvCxnSpPr/>
            <p:nvPr/>
          </p:nvCxnSpPr>
          <p:spPr>
            <a:xfrm flipV="1">
              <a:off x="860329" y="2407821"/>
              <a:ext cx="723899" cy="158486"/>
            </a:xfrm>
            <a:prstGeom prst="line">
              <a:avLst/>
            </a:prstGeom>
            <a:noFill/>
            <a:ln w="9525" cap="flat" cmpd="sng" algn="ctr">
              <a:solidFill>
                <a:srgbClr val="FF0000"/>
              </a:solidFill>
              <a:prstDash val="solid"/>
            </a:ln>
            <a:effectLst/>
          </p:spPr>
        </p:cxnSp>
        <p:cxnSp>
          <p:nvCxnSpPr>
            <p:cNvPr id="10" name="Straight Connector 10">
              <a:extLst>
                <a:ext uri="{FF2B5EF4-FFF2-40B4-BE49-F238E27FC236}">
                  <a16:creationId xmlns:a16="http://schemas.microsoft.com/office/drawing/2014/main" id="{07266147-EB65-467B-8D12-E7AF959B01F9}"/>
                </a:ext>
              </a:extLst>
            </p:cNvPr>
            <p:cNvCxnSpPr/>
            <p:nvPr/>
          </p:nvCxnSpPr>
          <p:spPr>
            <a:xfrm flipV="1">
              <a:off x="1088929" y="2566306"/>
              <a:ext cx="495299" cy="228600"/>
            </a:xfrm>
            <a:prstGeom prst="line">
              <a:avLst/>
            </a:prstGeom>
            <a:noFill/>
            <a:ln w="9525" cap="flat" cmpd="sng" algn="ctr">
              <a:solidFill>
                <a:srgbClr val="FF0000"/>
              </a:solidFill>
              <a:prstDash val="solid"/>
            </a:ln>
            <a:effectLst/>
          </p:spPr>
        </p:cxnSp>
        <p:sp>
          <p:nvSpPr>
            <p:cNvPr id="11" name="Cube 17">
              <a:extLst>
                <a:ext uri="{FF2B5EF4-FFF2-40B4-BE49-F238E27FC236}">
                  <a16:creationId xmlns:a16="http://schemas.microsoft.com/office/drawing/2014/main" id="{CF2BD83F-484E-43D2-ADD4-73A1E49E38FE}"/>
                </a:ext>
              </a:extLst>
            </p:cNvPr>
            <p:cNvSpPr/>
            <p:nvPr/>
          </p:nvSpPr>
          <p:spPr>
            <a:xfrm rot="10800000" flipV="1">
              <a:off x="1965230" y="2273545"/>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2" name="Cube 16">
              <a:extLst>
                <a:ext uri="{FF2B5EF4-FFF2-40B4-BE49-F238E27FC236}">
                  <a16:creationId xmlns:a16="http://schemas.microsoft.com/office/drawing/2014/main" id="{6B75A9CF-8E52-4166-953E-1C1715543B76}"/>
                </a:ext>
              </a:extLst>
            </p:cNvPr>
            <p:cNvSpPr/>
            <p:nvPr/>
          </p:nvSpPr>
          <p:spPr>
            <a:xfrm rot="10800000" flipV="1">
              <a:off x="1584229" y="2273545"/>
              <a:ext cx="685800" cy="1042722"/>
            </a:xfrm>
            <a:prstGeom prst="cube">
              <a:avLst>
                <a:gd name="adj" fmla="val 35317"/>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3" name="TextBox 19">
              <a:extLst>
                <a:ext uri="{FF2B5EF4-FFF2-40B4-BE49-F238E27FC236}">
                  <a16:creationId xmlns:a16="http://schemas.microsoft.com/office/drawing/2014/main" id="{D82E3F07-2445-4C88-84AB-E8FB24725197}"/>
                </a:ext>
              </a:extLst>
            </p:cNvPr>
            <p:cNvSpPr txBox="1"/>
            <p:nvPr/>
          </p:nvSpPr>
          <p:spPr>
            <a:xfrm>
              <a:off x="1889029" y="2785909"/>
              <a:ext cx="457200" cy="338554"/>
            </a:xfrm>
            <a:prstGeom prst="rect">
              <a:avLst/>
            </a:prstGeom>
            <a:noFill/>
          </p:spPr>
          <p:txBody>
            <a:bodyPr wrap="square" rtlCol="0">
              <a:spAutoFit/>
            </a:bodyPr>
            <a:lstStyle/>
            <a:p>
              <a:pPr algn="ctr"/>
              <a:r>
                <a:rPr lang="en-US" sz="800" dirty="0">
                  <a:solidFill>
                    <a:prstClr val="black"/>
                  </a:solidFill>
                  <a:latin typeface="Calibri"/>
                </a:rPr>
                <a:t>11</a:t>
              </a:r>
              <a:r>
                <a:rPr lang="en-US" altLang="zh-CN" sz="800" dirty="0">
                  <a:solidFill>
                    <a:prstClr val="black"/>
                  </a:solidFill>
                  <a:latin typeface="Calibri"/>
                  <a:ea typeface="宋体" panose="02010600030101010101" pitchFamily="2" charset="-122"/>
                </a:rPr>
                <a:t>X11</a:t>
              </a:r>
            </a:p>
            <a:p>
              <a:pPr algn="ctr"/>
              <a:r>
                <a:rPr lang="en-US" sz="800" dirty="0">
                  <a:solidFill>
                    <a:prstClr val="black"/>
                  </a:solidFill>
                  <a:latin typeface="Calibri"/>
                </a:rPr>
                <a:t>128</a:t>
              </a:r>
            </a:p>
          </p:txBody>
        </p:sp>
        <p:sp>
          <p:nvSpPr>
            <p:cNvPr id="14" name="TextBox 21">
              <a:extLst>
                <a:ext uri="{FF2B5EF4-FFF2-40B4-BE49-F238E27FC236}">
                  <a16:creationId xmlns:a16="http://schemas.microsoft.com/office/drawing/2014/main" id="{21EAFDBB-DF36-4BD7-9092-D8CA17D8C27A}"/>
                </a:ext>
              </a:extLst>
            </p:cNvPr>
            <p:cNvSpPr txBox="1"/>
            <p:nvPr/>
          </p:nvSpPr>
          <p:spPr>
            <a:xfrm>
              <a:off x="2193829" y="2788821"/>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128</a:t>
              </a:r>
            </a:p>
          </p:txBody>
        </p:sp>
        <p:sp>
          <p:nvSpPr>
            <p:cNvPr id="15" name="TextBox 22">
              <a:extLst>
                <a:ext uri="{FF2B5EF4-FFF2-40B4-BE49-F238E27FC236}">
                  <a16:creationId xmlns:a16="http://schemas.microsoft.com/office/drawing/2014/main" id="{F38A0286-998B-40D0-AE90-E71730CAA3CF}"/>
                </a:ext>
              </a:extLst>
            </p:cNvPr>
            <p:cNvSpPr txBox="1"/>
            <p:nvPr/>
          </p:nvSpPr>
          <p:spPr>
            <a:xfrm>
              <a:off x="2498629" y="2788821"/>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128</a:t>
              </a:r>
            </a:p>
          </p:txBody>
        </p:sp>
        <p:sp>
          <p:nvSpPr>
            <p:cNvPr id="16" name="Cube 25">
              <a:extLst>
                <a:ext uri="{FF2B5EF4-FFF2-40B4-BE49-F238E27FC236}">
                  <a16:creationId xmlns:a16="http://schemas.microsoft.com/office/drawing/2014/main" id="{6D6EA123-A2F7-4464-B3ED-A63F7E6A1D13}"/>
                </a:ext>
              </a:extLst>
            </p:cNvPr>
            <p:cNvSpPr/>
            <p:nvPr/>
          </p:nvSpPr>
          <p:spPr>
            <a:xfrm rot="10800000" flipV="1">
              <a:off x="3946431" y="2271032"/>
              <a:ext cx="584200" cy="1040339"/>
            </a:xfrm>
            <a:prstGeom prst="cube">
              <a:avLst>
                <a:gd name="adj" fmla="val 41677"/>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7" name="Cube 26">
              <a:extLst>
                <a:ext uri="{FF2B5EF4-FFF2-40B4-BE49-F238E27FC236}">
                  <a16:creationId xmlns:a16="http://schemas.microsoft.com/office/drawing/2014/main" id="{810D1477-535C-42F5-BD00-81EB33C84826}"/>
                </a:ext>
              </a:extLst>
            </p:cNvPr>
            <p:cNvSpPr/>
            <p:nvPr/>
          </p:nvSpPr>
          <p:spPr>
            <a:xfrm rot="10800000" flipV="1">
              <a:off x="3641632" y="2271032"/>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8" name="Cube 27">
              <a:extLst>
                <a:ext uri="{FF2B5EF4-FFF2-40B4-BE49-F238E27FC236}">
                  <a16:creationId xmlns:a16="http://schemas.microsoft.com/office/drawing/2014/main" id="{0DAACCB7-9139-4CA3-BEF3-930E06BF13CA}"/>
                </a:ext>
              </a:extLst>
            </p:cNvPr>
            <p:cNvSpPr/>
            <p:nvPr/>
          </p:nvSpPr>
          <p:spPr>
            <a:xfrm rot="10800000" flipV="1">
              <a:off x="3336830" y="2271032"/>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19" name="TextBox 28">
              <a:extLst>
                <a:ext uri="{FF2B5EF4-FFF2-40B4-BE49-F238E27FC236}">
                  <a16:creationId xmlns:a16="http://schemas.microsoft.com/office/drawing/2014/main" id="{7DED583A-E3BD-49C6-830A-515C9A6DBC89}"/>
                </a:ext>
              </a:extLst>
            </p:cNvPr>
            <p:cNvSpPr txBox="1"/>
            <p:nvPr/>
          </p:nvSpPr>
          <p:spPr>
            <a:xfrm>
              <a:off x="3565431" y="2783396"/>
              <a:ext cx="457200" cy="338554"/>
            </a:xfrm>
            <a:prstGeom prst="rect">
              <a:avLst/>
            </a:prstGeom>
            <a:noFill/>
          </p:spPr>
          <p:txBody>
            <a:bodyPr wrap="square" rtlCol="0">
              <a:spAutoFit/>
            </a:bodyPr>
            <a:lstStyle/>
            <a:p>
              <a:pPr algn="ctr"/>
              <a:r>
                <a:rPr lang="en-US" sz="800" dirty="0">
                  <a:solidFill>
                    <a:prstClr val="black"/>
                  </a:solidFill>
                  <a:latin typeface="Calibri"/>
                </a:rPr>
                <a:t>5</a:t>
              </a:r>
              <a:r>
                <a:rPr lang="en-US" altLang="zh-CN" sz="800" dirty="0">
                  <a:solidFill>
                    <a:prstClr val="black"/>
                  </a:solidFill>
                  <a:latin typeface="Calibri"/>
                  <a:ea typeface="宋体" panose="02010600030101010101" pitchFamily="2" charset="-122"/>
                </a:rPr>
                <a:t>X5</a:t>
              </a:r>
            </a:p>
            <a:p>
              <a:pPr algn="ctr"/>
              <a:r>
                <a:rPr lang="en-US" sz="800" dirty="0">
                  <a:solidFill>
                    <a:prstClr val="black"/>
                  </a:solidFill>
                  <a:latin typeface="Calibri"/>
                </a:rPr>
                <a:t>256</a:t>
              </a:r>
            </a:p>
          </p:txBody>
        </p:sp>
        <p:sp>
          <p:nvSpPr>
            <p:cNvPr id="20" name="TextBox 29">
              <a:extLst>
                <a:ext uri="{FF2B5EF4-FFF2-40B4-BE49-F238E27FC236}">
                  <a16:creationId xmlns:a16="http://schemas.microsoft.com/office/drawing/2014/main" id="{DE73A199-42B3-48B0-A5CA-AF63DBE813A3}"/>
                </a:ext>
              </a:extLst>
            </p:cNvPr>
            <p:cNvSpPr txBox="1"/>
            <p:nvPr/>
          </p:nvSpPr>
          <p:spPr>
            <a:xfrm>
              <a:off x="3870231" y="2786308"/>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256</a:t>
              </a:r>
            </a:p>
          </p:txBody>
        </p:sp>
        <p:sp>
          <p:nvSpPr>
            <p:cNvPr id="21" name="TextBox 30">
              <a:extLst>
                <a:ext uri="{FF2B5EF4-FFF2-40B4-BE49-F238E27FC236}">
                  <a16:creationId xmlns:a16="http://schemas.microsoft.com/office/drawing/2014/main" id="{04255AD3-5340-424F-B0B8-86F8D9BACE5D}"/>
                </a:ext>
              </a:extLst>
            </p:cNvPr>
            <p:cNvSpPr txBox="1"/>
            <p:nvPr/>
          </p:nvSpPr>
          <p:spPr>
            <a:xfrm>
              <a:off x="4175031" y="2786308"/>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256</a:t>
              </a:r>
            </a:p>
          </p:txBody>
        </p:sp>
        <p:cxnSp>
          <p:nvCxnSpPr>
            <p:cNvPr id="22" name="Straight Arrow Connector 23">
              <a:extLst>
                <a:ext uri="{FF2B5EF4-FFF2-40B4-BE49-F238E27FC236}">
                  <a16:creationId xmlns:a16="http://schemas.microsoft.com/office/drawing/2014/main" id="{380B0A6C-4C7A-4436-95F2-10E372A331FD}"/>
                </a:ext>
              </a:extLst>
            </p:cNvPr>
            <p:cNvCxnSpPr/>
            <p:nvPr/>
          </p:nvCxnSpPr>
          <p:spPr>
            <a:xfrm>
              <a:off x="2879629" y="2750852"/>
              <a:ext cx="609600" cy="0"/>
            </a:xfrm>
            <a:prstGeom prst="straightConnector1">
              <a:avLst/>
            </a:prstGeom>
            <a:noFill/>
            <a:ln w="9525" cap="flat" cmpd="sng" algn="ctr">
              <a:solidFill>
                <a:sysClr val="windowText" lastClr="000000"/>
              </a:solidFill>
              <a:prstDash val="solid"/>
              <a:tailEnd type="arrow"/>
            </a:ln>
            <a:effectLst/>
          </p:spPr>
        </p:cxnSp>
        <p:sp>
          <p:nvSpPr>
            <p:cNvPr id="23" name="Cube 39">
              <a:extLst>
                <a:ext uri="{FF2B5EF4-FFF2-40B4-BE49-F238E27FC236}">
                  <a16:creationId xmlns:a16="http://schemas.microsoft.com/office/drawing/2014/main" id="{A1892398-6C7C-4A1B-836D-540EA8D6FAE4}"/>
                </a:ext>
              </a:extLst>
            </p:cNvPr>
            <p:cNvSpPr/>
            <p:nvPr/>
          </p:nvSpPr>
          <p:spPr>
            <a:xfrm rot="10800000" flipV="1">
              <a:off x="5622830" y="2273545"/>
              <a:ext cx="609600" cy="1037827"/>
            </a:xfrm>
            <a:prstGeom prst="cube">
              <a:avLst>
                <a:gd name="adj" fmla="val 39814"/>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24" name="Cube 40">
              <a:extLst>
                <a:ext uri="{FF2B5EF4-FFF2-40B4-BE49-F238E27FC236}">
                  <a16:creationId xmlns:a16="http://schemas.microsoft.com/office/drawing/2014/main" id="{D13566C6-2978-4F0F-97FD-95157E763BA7}"/>
                </a:ext>
              </a:extLst>
            </p:cNvPr>
            <p:cNvSpPr/>
            <p:nvPr/>
          </p:nvSpPr>
          <p:spPr>
            <a:xfrm rot="10800000" flipV="1">
              <a:off x="5318031" y="2271032"/>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25" name="Cube 41">
              <a:extLst>
                <a:ext uri="{FF2B5EF4-FFF2-40B4-BE49-F238E27FC236}">
                  <a16:creationId xmlns:a16="http://schemas.microsoft.com/office/drawing/2014/main" id="{3E85729E-8BBF-47EE-AEC3-79F573DD077C}"/>
                </a:ext>
              </a:extLst>
            </p:cNvPr>
            <p:cNvSpPr/>
            <p:nvPr/>
          </p:nvSpPr>
          <p:spPr>
            <a:xfrm rot="10800000" flipV="1">
              <a:off x="5013229" y="2271032"/>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26" name="TextBox 42">
              <a:extLst>
                <a:ext uri="{FF2B5EF4-FFF2-40B4-BE49-F238E27FC236}">
                  <a16:creationId xmlns:a16="http://schemas.microsoft.com/office/drawing/2014/main" id="{FE26F1EB-E5CA-4FA4-B2B9-B68EB3153166}"/>
                </a:ext>
              </a:extLst>
            </p:cNvPr>
            <p:cNvSpPr txBox="1"/>
            <p:nvPr/>
          </p:nvSpPr>
          <p:spPr>
            <a:xfrm>
              <a:off x="5241830" y="2783396"/>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5X5</a:t>
              </a:r>
            </a:p>
            <a:p>
              <a:pPr algn="ctr"/>
              <a:r>
                <a:rPr lang="en-US" sz="800" dirty="0">
                  <a:solidFill>
                    <a:prstClr val="black"/>
                  </a:solidFill>
                  <a:latin typeface="Calibri"/>
                </a:rPr>
                <a:t>384</a:t>
              </a:r>
            </a:p>
          </p:txBody>
        </p:sp>
        <p:sp>
          <p:nvSpPr>
            <p:cNvPr id="27" name="TextBox 43">
              <a:extLst>
                <a:ext uri="{FF2B5EF4-FFF2-40B4-BE49-F238E27FC236}">
                  <a16:creationId xmlns:a16="http://schemas.microsoft.com/office/drawing/2014/main" id="{52805B2D-B926-44C2-8359-26FA2D980A11}"/>
                </a:ext>
              </a:extLst>
            </p:cNvPr>
            <p:cNvSpPr txBox="1"/>
            <p:nvPr/>
          </p:nvSpPr>
          <p:spPr>
            <a:xfrm>
              <a:off x="5546630" y="2786308"/>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384</a:t>
              </a:r>
            </a:p>
          </p:txBody>
        </p:sp>
        <p:sp>
          <p:nvSpPr>
            <p:cNvPr id="28" name="TextBox 44">
              <a:extLst>
                <a:ext uri="{FF2B5EF4-FFF2-40B4-BE49-F238E27FC236}">
                  <a16:creationId xmlns:a16="http://schemas.microsoft.com/office/drawing/2014/main" id="{901FBA1F-0FCA-4999-B83F-3AA2D5D2520A}"/>
                </a:ext>
              </a:extLst>
            </p:cNvPr>
            <p:cNvSpPr txBox="1"/>
            <p:nvPr/>
          </p:nvSpPr>
          <p:spPr>
            <a:xfrm>
              <a:off x="5851430" y="2786308"/>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384</a:t>
              </a:r>
            </a:p>
          </p:txBody>
        </p:sp>
        <p:cxnSp>
          <p:nvCxnSpPr>
            <p:cNvPr id="29" name="Straight Arrow Connector 46">
              <a:extLst>
                <a:ext uri="{FF2B5EF4-FFF2-40B4-BE49-F238E27FC236}">
                  <a16:creationId xmlns:a16="http://schemas.microsoft.com/office/drawing/2014/main" id="{8BB73235-E86E-45AE-A4F1-469231B68B31}"/>
                </a:ext>
              </a:extLst>
            </p:cNvPr>
            <p:cNvCxnSpPr/>
            <p:nvPr/>
          </p:nvCxnSpPr>
          <p:spPr>
            <a:xfrm>
              <a:off x="4547566" y="2798192"/>
              <a:ext cx="609600" cy="0"/>
            </a:xfrm>
            <a:prstGeom prst="straightConnector1">
              <a:avLst/>
            </a:prstGeom>
            <a:noFill/>
            <a:ln w="9525" cap="flat" cmpd="sng" algn="ctr">
              <a:solidFill>
                <a:sysClr val="windowText" lastClr="000000"/>
              </a:solidFill>
              <a:prstDash val="solid"/>
              <a:tailEnd type="arrow"/>
            </a:ln>
            <a:effectLst/>
          </p:spPr>
        </p:cxnSp>
        <p:sp>
          <p:nvSpPr>
            <p:cNvPr id="30" name="Cube 47">
              <a:extLst>
                <a:ext uri="{FF2B5EF4-FFF2-40B4-BE49-F238E27FC236}">
                  <a16:creationId xmlns:a16="http://schemas.microsoft.com/office/drawing/2014/main" id="{C510B08F-05B3-4935-A159-D7D30A7F86CC}"/>
                </a:ext>
              </a:extLst>
            </p:cNvPr>
            <p:cNvSpPr/>
            <p:nvPr/>
          </p:nvSpPr>
          <p:spPr>
            <a:xfrm rot="10800000" flipV="1">
              <a:off x="7307696" y="2273544"/>
              <a:ext cx="609600" cy="1040341"/>
            </a:xfrm>
            <a:prstGeom prst="cube">
              <a:avLst>
                <a:gd name="adj" fmla="val 39814"/>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31" name="Cube 48">
              <a:extLst>
                <a:ext uri="{FF2B5EF4-FFF2-40B4-BE49-F238E27FC236}">
                  <a16:creationId xmlns:a16="http://schemas.microsoft.com/office/drawing/2014/main" id="{B348C979-C081-4604-BC87-B7E4E7D16803}"/>
                </a:ext>
              </a:extLst>
            </p:cNvPr>
            <p:cNvSpPr/>
            <p:nvPr/>
          </p:nvSpPr>
          <p:spPr>
            <a:xfrm rot="10800000" flipV="1">
              <a:off x="7002897" y="2273546"/>
              <a:ext cx="609600" cy="1042722"/>
            </a:xfrm>
            <a:prstGeom prst="cube">
              <a:avLst>
                <a:gd name="adj" fmla="val 39814"/>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32" name="Cube 49">
              <a:extLst>
                <a:ext uri="{FF2B5EF4-FFF2-40B4-BE49-F238E27FC236}">
                  <a16:creationId xmlns:a16="http://schemas.microsoft.com/office/drawing/2014/main" id="{BCC0F469-FD61-451D-9CB1-604DDCC2606A}"/>
                </a:ext>
              </a:extLst>
            </p:cNvPr>
            <p:cNvSpPr/>
            <p:nvPr/>
          </p:nvSpPr>
          <p:spPr>
            <a:xfrm rot="10800000" flipV="1">
              <a:off x="6698095" y="2273546"/>
              <a:ext cx="609600" cy="1042722"/>
            </a:xfrm>
            <a:prstGeom prst="cube">
              <a:avLst>
                <a:gd name="adj" fmla="val 39715"/>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33" name="TextBox 50">
              <a:extLst>
                <a:ext uri="{FF2B5EF4-FFF2-40B4-BE49-F238E27FC236}">
                  <a16:creationId xmlns:a16="http://schemas.microsoft.com/office/drawing/2014/main" id="{F0E72085-79F4-40A0-A3B9-FA2619AF3345}"/>
                </a:ext>
              </a:extLst>
            </p:cNvPr>
            <p:cNvSpPr txBox="1"/>
            <p:nvPr/>
          </p:nvSpPr>
          <p:spPr>
            <a:xfrm>
              <a:off x="6926696" y="2785910"/>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5X5</a:t>
              </a:r>
            </a:p>
            <a:p>
              <a:pPr algn="ctr"/>
              <a:r>
                <a:rPr lang="en-US" sz="800" dirty="0">
                  <a:solidFill>
                    <a:prstClr val="black"/>
                  </a:solidFill>
                  <a:latin typeface="Calibri"/>
                </a:rPr>
                <a:t>512</a:t>
              </a:r>
            </a:p>
          </p:txBody>
        </p:sp>
        <p:sp>
          <p:nvSpPr>
            <p:cNvPr id="34" name="TextBox 51">
              <a:extLst>
                <a:ext uri="{FF2B5EF4-FFF2-40B4-BE49-F238E27FC236}">
                  <a16:creationId xmlns:a16="http://schemas.microsoft.com/office/drawing/2014/main" id="{06C8A1D9-74A5-4DC9-BC4A-3F05805DD3AB}"/>
                </a:ext>
              </a:extLst>
            </p:cNvPr>
            <p:cNvSpPr txBox="1"/>
            <p:nvPr/>
          </p:nvSpPr>
          <p:spPr>
            <a:xfrm>
              <a:off x="7231496" y="2788822"/>
              <a:ext cx="457200" cy="338554"/>
            </a:xfrm>
            <a:prstGeom prst="rect">
              <a:avLst/>
            </a:prstGeom>
            <a:noFill/>
          </p:spPr>
          <p:txBody>
            <a:bodyPr wrap="square" rtlCol="0">
              <a:spAutoFit/>
            </a:bodyPr>
            <a:lstStyle/>
            <a:p>
              <a:pPr algn="ctr"/>
              <a:r>
                <a:rPr lang="en-US" sz="800" dirty="0">
                  <a:solidFill>
                    <a:prstClr val="black"/>
                  </a:solidFill>
                  <a:latin typeface="Calibri"/>
                </a:rPr>
                <a:t>1</a:t>
              </a:r>
              <a:r>
                <a:rPr lang="en-US" altLang="zh-CN" sz="800" dirty="0">
                  <a:solidFill>
                    <a:prstClr val="black"/>
                  </a:solidFill>
                  <a:latin typeface="Calibri"/>
                  <a:ea typeface="宋体" panose="02010600030101010101" pitchFamily="2" charset="-122"/>
                </a:rPr>
                <a:t>X1</a:t>
              </a:r>
            </a:p>
            <a:p>
              <a:pPr algn="ctr"/>
              <a:r>
                <a:rPr lang="en-US" sz="800" dirty="0">
                  <a:solidFill>
                    <a:prstClr val="black"/>
                  </a:solidFill>
                  <a:latin typeface="Calibri"/>
                </a:rPr>
                <a:t>512</a:t>
              </a:r>
            </a:p>
          </p:txBody>
        </p:sp>
        <p:sp>
          <p:nvSpPr>
            <p:cNvPr id="35" name="TextBox 52">
              <a:extLst>
                <a:ext uri="{FF2B5EF4-FFF2-40B4-BE49-F238E27FC236}">
                  <a16:creationId xmlns:a16="http://schemas.microsoft.com/office/drawing/2014/main" id="{06824C9F-B87B-42C4-83A2-9C790E9AF00F}"/>
                </a:ext>
              </a:extLst>
            </p:cNvPr>
            <p:cNvSpPr txBox="1"/>
            <p:nvPr/>
          </p:nvSpPr>
          <p:spPr>
            <a:xfrm>
              <a:off x="7536296" y="2788822"/>
              <a:ext cx="457200" cy="338554"/>
            </a:xfrm>
            <a:prstGeom prst="rect">
              <a:avLst/>
            </a:prstGeom>
            <a:noFill/>
          </p:spPr>
          <p:txBody>
            <a:bodyPr wrap="square" rtlCol="0">
              <a:spAutoFit/>
            </a:bodyPr>
            <a:lstStyle/>
            <a:p>
              <a:pPr algn="ctr"/>
              <a:r>
                <a:rPr lang="en-US" sz="800" dirty="0">
                  <a:solidFill>
                    <a:prstClr val="black"/>
                  </a:solidFill>
                  <a:latin typeface="Calibri"/>
                </a:rPr>
                <a:t>3</a:t>
              </a:r>
              <a:r>
                <a:rPr lang="en-US" altLang="zh-CN" sz="800" dirty="0">
                  <a:solidFill>
                    <a:prstClr val="black"/>
                  </a:solidFill>
                  <a:latin typeface="Calibri"/>
                  <a:ea typeface="宋体" panose="02010600030101010101" pitchFamily="2" charset="-122"/>
                </a:rPr>
                <a:t>X3</a:t>
              </a:r>
            </a:p>
            <a:p>
              <a:pPr algn="ctr"/>
              <a:r>
                <a:rPr lang="en-US" sz="800" dirty="0">
                  <a:solidFill>
                    <a:prstClr val="black"/>
                  </a:solidFill>
                  <a:latin typeface="Calibri"/>
                </a:rPr>
                <a:t>512</a:t>
              </a:r>
            </a:p>
          </p:txBody>
        </p:sp>
        <p:cxnSp>
          <p:nvCxnSpPr>
            <p:cNvPr id="36" name="Straight Arrow Connector 53">
              <a:extLst>
                <a:ext uri="{FF2B5EF4-FFF2-40B4-BE49-F238E27FC236}">
                  <a16:creationId xmlns:a16="http://schemas.microsoft.com/office/drawing/2014/main" id="{CD0428DB-87FA-4F18-8DC4-EE86097DE6A1}"/>
                </a:ext>
              </a:extLst>
            </p:cNvPr>
            <p:cNvCxnSpPr/>
            <p:nvPr/>
          </p:nvCxnSpPr>
          <p:spPr>
            <a:xfrm>
              <a:off x="6232430" y="2794906"/>
              <a:ext cx="609600" cy="0"/>
            </a:xfrm>
            <a:prstGeom prst="straightConnector1">
              <a:avLst/>
            </a:prstGeom>
            <a:noFill/>
            <a:ln w="9525" cap="flat" cmpd="sng" algn="ctr">
              <a:solidFill>
                <a:sysClr val="windowText" lastClr="000000"/>
              </a:solidFill>
              <a:prstDash val="solid"/>
              <a:tailEnd type="arrow"/>
            </a:ln>
            <a:effectLst/>
          </p:spPr>
        </p:cxnSp>
        <p:cxnSp>
          <p:nvCxnSpPr>
            <p:cNvPr id="37" name="Straight Arrow Connector 1033">
              <a:extLst>
                <a:ext uri="{FF2B5EF4-FFF2-40B4-BE49-F238E27FC236}">
                  <a16:creationId xmlns:a16="http://schemas.microsoft.com/office/drawing/2014/main" id="{07701200-A023-402F-8236-5AAF2B3636CF}"/>
                </a:ext>
              </a:extLst>
            </p:cNvPr>
            <p:cNvCxnSpPr/>
            <p:nvPr/>
          </p:nvCxnSpPr>
          <p:spPr>
            <a:xfrm>
              <a:off x="3108233" y="2750852"/>
              <a:ext cx="0" cy="876169"/>
            </a:xfrm>
            <a:prstGeom prst="straightConnector1">
              <a:avLst/>
            </a:prstGeom>
            <a:noFill/>
            <a:ln w="9525" cap="flat" cmpd="sng" algn="ctr">
              <a:solidFill>
                <a:sysClr val="windowText" lastClr="000000"/>
              </a:solidFill>
              <a:prstDash val="solid"/>
              <a:tailEnd type="arrow"/>
            </a:ln>
            <a:effectLst/>
          </p:spPr>
        </p:cxnSp>
        <p:sp>
          <p:nvSpPr>
            <p:cNvPr id="38" name="Cube 1035">
              <a:extLst>
                <a:ext uri="{FF2B5EF4-FFF2-40B4-BE49-F238E27FC236}">
                  <a16:creationId xmlns:a16="http://schemas.microsoft.com/office/drawing/2014/main" id="{E0BA371E-7C48-4719-BC89-BBD8C6E4DEEC}"/>
                </a:ext>
              </a:extLst>
            </p:cNvPr>
            <p:cNvSpPr/>
            <p:nvPr/>
          </p:nvSpPr>
          <p:spPr>
            <a:xfrm>
              <a:off x="2727229" y="3627021"/>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58">
              <a:extLst>
                <a:ext uri="{FF2B5EF4-FFF2-40B4-BE49-F238E27FC236}">
                  <a16:creationId xmlns:a16="http://schemas.microsoft.com/office/drawing/2014/main" id="{AEB755F2-715F-45A5-9381-850997FEF156}"/>
                </a:ext>
              </a:extLst>
            </p:cNvPr>
            <p:cNvSpPr txBox="1"/>
            <p:nvPr/>
          </p:nvSpPr>
          <p:spPr>
            <a:xfrm>
              <a:off x="2854228" y="3745667"/>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40" name="Cube 60">
              <a:extLst>
                <a:ext uri="{FF2B5EF4-FFF2-40B4-BE49-F238E27FC236}">
                  <a16:creationId xmlns:a16="http://schemas.microsoft.com/office/drawing/2014/main" id="{4D3206BD-56C1-40EF-873F-DA319327D7B0}"/>
                </a:ext>
              </a:extLst>
            </p:cNvPr>
            <p:cNvSpPr/>
            <p:nvPr/>
          </p:nvSpPr>
          <p:spPr>
            <a:xfrm>
              <a:off x="4403632" y="3627021"/>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61">
              <a:extLst>
                <a:ext uri="{FF2B5EF4-FFF2-40B4-BE49-F238E27FC236}">
                  <a16:creationId xmlns:a16="http://schemas.microsoft.com/office/drawing/2014/main" id="{26BE7D25-F7E9-47F1-8547-D4FB0507C282}"/>
                </a:ext>
              </a:extLst>
            </p:cNvPr>
            <p:cNvSpPr txBox="1"/>
            <p:nvPr/>
          </p:nvSpPr>
          <p:spPr>
            <a:xfrm>
              <a:off x="4530631" y="3745667"/>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42" name="Cube 67">
              <a:extLst>
                <a:ext uri="{FF2B5EF4-FFF2-40B4-BE49-F238E27FC236}">
                  <a16:creationId xmlns:a16="http://schemas.microsoft.com/office/drawing/2014/main" id="{B4D98D7A-1F92-42FE-8EAB-5C886DBFF35E}"/>
                </a:ext>
              </a:extLst>
            </p:cNvPr>
            <p:cNvSpPr/>
            <p:nvPr/>
          </p:nvSpPr>
          <p:spPr>
            <a:xfrm>
              <a:off x="6156229" y="3627021"/>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TextBox 68">
              <a:extLst>
                <a:ext uri="{FF2B5EF4-FFF2-40B4-BE49-F238E27FC236}">
                  <a16:creationId xmlns:a16="http://schemas.microsoft.com/office/drawing/2014/main" id="{10DFFDC0-D65D-4841-B414-F4A1A597AF44}"/>
                </a:ext>
              </a:extLst>
            </p:cNvPr>
            <p:cNvSpPr txBox="1"/>
            <p:nvPr/>
          </p:nvSpPr>
          <p:spPr>
            <a:xfrm>
              <a:off x="6283228" y="3745667"/>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cxnSp>
          <p:nvCxnSpPr>
            <p:cNvPr id="44" name="Straight Connector 1040">
              <a:extLst>
                <a:ext uri="{FF2B5EF4-FFF2-40B4-BE49-F238E27FC236}">
                  <a16:creationId xmlns:a16="http://schemas.microsoft.com/office/drawing/2014/main" id="{60B71440-85AC-49A9-AB81-3842CE605F2F}"/>
                </a:ext>
              </a:extLst>
            </p:cNvPr>
            <p:cNvCxnSpPr/>
            <p:nvPr/>
          </p:nvCxnSpPr>
          <p:spPr>
            <a:xfrm>
              <a:off x="7917296" y="2798192"/>
              <a:ext cx="143933" cy="0"/>
            </a:xfrm>
            <a:prstGeom prst="line">
              <a:avLst/>
            </a:prstGeom>
            <a:noFill/>
            <a:ln w="9525" cap="flat" cmpd="sng" algn="ctr">
              <a:solidFill>
                <a:sysClr val="windowText" lastClr="000000"/>
              </a:solidFill>
              <a:prstDash val="solid"/>
            </a:ln>
            <a:effectLst/>
          </p:spPr>
        </p:cxnSp>
        <p:cxnSp>
          <p:nvCxnSpPr>
            <p:cNvPr id="45" name="Straight Arrow Connector 74">
              <a:extLst>
                <a:ext uri="{FF2B5EF4-FFF2-40B4-BE49-F238E27FC236}">
                  <a16:creationId xmlns:a16="http://schemas.microsoft.com/office/drawing/2014/main" id="{BFF51DB2-38C8-4A09-8ECA-3C7D1C89DA18}"/>
                </a:ext>
              </a:extLst>
            </p:cNvPr>
            <p:cNvCxnSpPr/>
            <p:nvPr/>
          </p:nvCxnSpPr>
          <p:spPr>
            <a:xfrm>
              <a:off x="8061237" y="2798192"/>
              <a:ext cx="0" cy="828829"/>
            </a:xfrm>
            <a:prstGeom prst="straightConnector1">
              <a:avLst/>
            </a:prstGeom>
            <a:noFill/>
            <a:ln w="9525" cap="flat" cmpd="sng" algn="ctr">
              <a:solidFill>
                <a:sysClr val="windowText" lastClr="000000"/>
              </a:solidFill>
              <a:prstDash val="solid"/>
              <a:tailEnd type="arrow"/>
            </a:ln>
            <a:effectLst/>
          </p:spPr>
        </p:cxnSp>
        <p:sp>
          <p:nvSpPr>
            <p:cNvPr id="46" name="Cube 75">
              <a:extLst>
                <a:ext uri="{FF2B5EF4-FFF2-40B4-BE49-F238E27FC236}">
                  <a16:creationId xmlns:a16="http://schemas.microsoft.com/office/drawing/2014/main" id="{47437846-C4D4-4236-A51F-FEBE765CB388}"/>
                </a:ext>
              </a:extLst>
            </p:cNvPr>
            <p:cNvSpPr/>
            <p:nvPr/>
          </p:nvSpPr>
          <p:spPr>
            <a:xfrm>
              <a:off x="7688696" y="3627021"/>
              <a:ext cx="812799" cy="457200"/>
            </a:xfrm>
            <a:prstGeom prst="cube">
              <a:avLst>
                <a:gd name="adj" fmla="val 26800"/>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TextBox 76">
              <a:extLst>
                <a:ext uri="{FF2B5EF4-FFF2-40B4-BE49-F238E27FC236}">
                  <a16:creationId xmlns:a16="http://schemas.microsoft.com/office/drawing/2014/main" id="{8D774B9F-5D80-4324-9981-460C048D0412}"/>
                </a:ext>
              </a:extLst>
            </p:cNvPr>
            <p:cNvSpPr txBox="1"/>
            <p:nvPr/>
          </p:nvSpPr>
          <p:spPr>
            <a:xfrm>
              <a:off x="7815695" y="3745667"/>
              <a:ext cx="457200" cy="33855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1X1</a:t>
              </a:r>
            </a:p>
            <a:p>
              <a:pPr algn="ctr"/>
              <a:r>
                <a:rPr lang="en-US" sz="800" dirty="0">
                  <a:solidFill>
                    <a:prstClr val="black"/>
                  </a:solidFill>
                  <a:latin typeface="Calibri"/>
                </a:rPr>
                <a:t>128</a:t>
              </a:r>
            </a:p>
          </p:txBody>
        </p:sp>
        <p:sp>
          <p:nvSpPr>
            <p:cNvPr id="48" name="TextBox 1044">
              <a:extLst>
                <a:ext uri="{FF2B5EF4-FFF2-40B4-BE49-F238E27FC236}">
                  <a16:creationId xmlns:a16="http://schemas.microsoft.com/office/drawing/2014/main" id="{CAB41AED-2103-4CF1-AB79-E22CC27C9233}"/>
                </a:ext>
              </a:extLst>
            </p:cNvPr>
            <p:cNvSpPr txBox="1"/>
            <p:nvPr/>
          </p:nvSpPr>
          <p:spPr>
            <a:xfrm>
              <a:off x="2574830" y="3316268"/>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1</a:t>
              </a:r>
              <a:endParaRPr lang="en-US" sz="800" dirty="0">
                <a:solidFill>
                  <a:prstClr val="black"/>
                </a:solidFill>
                <a:latin typeface="Calibri"/>
              </a:endParaRPr>
            </a:p>
          </p:txBody>
        </p:sp>
        <p:sp>
          <p:nvSpPr>
            <p:cNvPr id="49" name="TextBox 78">
              <a:extLst>
                <a:ext uri="{FF2B5EF4-FFF2-40B4-BE49-F238E27FC236}">
                  <a16:creationId xmlns:a16="http://schemas.microsoft.com/office/drawing/2014/main" id="{9D5B342B-9D64-45A0-8AD2-66D1B6340DB8}"/>
                </a:ext>
              </a:extLst>
            </p:cNvPr>
            <p:cNvSpPr txBox="1"/>
            <p:nvPr/>
          </p:nvSpPr>
          <p:spPr>
            <a:xfrm>
              <a:off x="4276630" y="3333201"/>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2</a:t>
              </a:r>
              <a:endParaRPr lang="en-US" sz="800" dirty="0">
                <a:solidFill>
                  <a:prstClr val="black"/>
                </a:solidFill>
                <a:latin typeface="Calibri"/>
              </a:endParaRPr>
            </a:p>
          </p:txBody>
        </p:sp>
        <p:sp>
          <p:nvSpPr>
            <p:cNvPr id="50" name="TextBox 79">
              <a:extLst>
                <a:ext uri="{FF2B5EF4-FFF2-40B4-BE49-F238E27FC236}">
                  <a16:creationId xmlns:a16="http://schemas.microsoft.com/office/drawing/2014/main" id="{A708C6F5-C4CF-4EF6-B5AC-D59858D27D6D}"/>
                </a:ext>
              </a:extLst>
            </p:cNvPr>
            <p:cNvSpPr txBox="1"/>
            <p:nvPr/>
          </p:nvSpPr>
          <p:spPr>
            <a:xfrm>
              <a:off x="6003830" y="3333201"/>
              <a:ext cx="5334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Layer 3</a:t>
              </a:r>
              <a:endParaRPr lang="en-US" sz="800" dirty="0">
                <a:solidFill>
                  <a:prstClr val="black"/>
                </a:solidFill>
                <a:latin typeface="Calibri"/>
              </a:endParaRPr>
            </a:p>
          </p:txBody>
        </p:sp>
        <p:sp>
          <p:nvSpPr>
            <p:cNvPr id="51" name="TextBox 80">
              <a:extLst>
                <a:ext uri="{FF2B5EF4-FFF2-40B4-BE49-F238E27FC236}">
                  <a16:creationId xmlns:a16="http://schemas.microsoft.com/office/drawing/2014/main" id="{56F600CC-A03B-42AC-A145-AB0548BB114C}"/>
                </a:ext>
              </a:extLst>
            </p:cNvPr>
            <p:cNvSpPr txBox="1"/>
            <p:nvPr/>
          </p:nvSpPr>
          <p:spPr>
            <a:xfrm>
              <a:off x="7527830" y="3333201"/>
              <a:ext cx="533401" cy="215444"/>
            </a:xfrm>
            <a:prstGeom prst="rect">
              <a:avLst/>
            </a:prstGeom>
            <a:noFill/>
          </p:spPr>
          <p:txBody>
            <a:bodyPr wrap="square" rtlCol="0">
              <a:spAutoFit/>
            </a:bodyPr>
            <a:lstStyle/>
            <a:p>
              <a:pPr algn="ctr"/>
              <a:r>
                <a:rPr lang="en-US" altLang="zh-CN" sz="800">
                  <a:solidFill>
                    <a:prstClr val="black"/>
                  </a:solidFill>
                  <a:latin typeface="Calibri"/>
                  <a:ea typeface="宋体" panose="02010600030101010101" pitchFamily="2" charset="-122"/>
                </a:rPr>
                <a:t>Layer </a:t>
              </a:r>
              <a:r>
                <a:rPr lang="en-US" altLang="zh-CN" sz="800" dirty="0">
                  <a:solidFill>
                    <a:prstClr val="black"/>
                  </a:solidFill>
                  <a:latin typeface="Calibri"/>
                  <a:ea typeface="宋体" panose="02010600030101010101" pitchFamily="2" charset="-122"/>
                </a:rPr>
                <a:t>4</a:t>
              </a:r>
              <a:endParaRPr lang="en-US" sz="800" dirty="0">
                <a:solidFill>
                  <a:prstClr val="black"/>
                </a:solidFill>
                <a:latin typeface="Calibri"/>
              </a:endParaRPr>
            </a:p>
          </p:txBody>
        </p:sp>
        <p:cxnSp>
          <p:nvCxnSpPr>
            <p:cNvPr id="52" name="Straight Arrow Connector 1046">
              <a:extLst>
                <a:ext uri="{FF2B5EF4-FFF2-40B4-BE49-F238E27FC236}">
                  <a16:creationId xmlns:a16="http://schemas.microsoft.com/office/drawing/2014/main" id="{AA5458F6-2B22-4831-B796-5E2230BFEE9E}"/>
                </a:ext>
              </a:extLst>
            </p:cNvPr>
            <p:cNvCxnSpPr/>
            <p:nvPr/>
          </p:nvCxnSpPr>
          <p:spPr>
            <a:xfrm>
              <a:off x="3108233" y="4091365"/>
              <a:ext cx="0" cy="221456"/>
            </a:xfrm>
            <a:prstGeom prst="straightConnector1">
              <a:avLst/>
            </a:prstGeom>
            <a:noFill/>
            <a:ln w="9525" cap="flat" cmpd="sng" algn="ctr">
              <a:solidFill>
                <a:sysClr val="windowText" lastClr="000000"/>
              </a:solidFill>
              <a:prstDash val="solid"/>
              <a:tailEnd type="arrow"/>
            </a:ln>
            <a:effectLst/>
          </p:spPr>
        </p:cxnSp>
        <p:sp>
          <p:nvSpPr>
            <p:cNvPr id="53" name="Rectangle 1051">
              <a:extLst>
                <a:ext uri="{FF2B5EF4-FFF2-40B4-BE49-F238E27FC236}">
                  <a16:creationId xmlns:a16="http://schemas.microsoft.com/office/drawing/2014/main" id="{63AF84F9-D667-4013-AC29-0E00A8F45036}"/>
                </a:ext>
              </a:extLst>
            </p:cNvPr>
            <p:cNvSpPr/>
            <p:nvPr/>
          </p:nvSpPr>
          <p:spPr>
            <a:xfrm>
              <a:off x="2727228" y="4312821"/>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54" name="TextBox 1052">
              <a:extLst>
                <a:ext uri="{FF2B5EF4-FFF2-40B4-BE49-F238E27FC236}">
                  <a16:creationId xmlns:a16="http://schemas.microsoft.com/office/drawing/2014/main" id="{8F30F51D-D716-4C28-9A28-FB90DEE9A775}"/>
                </a:ext>
              </a:extLst>
            </p:cNvPr>
            <p:cNvSpPr txBox="1"/>
            <p:nvPr/>
          </p:nvSpPr>
          <p:spPr>
            <a:xfrm>
              <a:off x="2727230" y="4325977"/>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FC1_1</a:t>
              </a:r>
              <a:endParaRPr lang="en-US" sz="800" dirty="0">
                <a:solidFill>
                  <a:prstClr val="black"/>
                </a:solidFill>
                <a:latin typeface="Calibri"/>
              </a:endParaRPr>
            </a:p>
          </p:txBody>
        </p:sp>
        <p:cxnSp>
          <p:nvCxnSpPr>
            <p:cNvPr id="55" name="Straight Arrow Connector 91">
              <a:extLst>
                <a:ext uri="{FF2B5EF4-FFF2-40B4-BE49-F238E27FC236}">
                  <a16:creationId xmlns:a16="http://schemas.microsoft.com/office/drawing/2014/main" id="{C2510572-E37B-47B3-9A75-7B2E968B9D64}"/>
                </a:ext>
              </a:extLst>
            </p:cNvPr>
            <p:cNvCxnSpPr/>
            <p:nvPr/>
          </p:nvCxnSpPr>
          <p:spPr>
            <a:xfrm>
              <a:off x="3108233" y="4541421"/>
              <a:ext cx="0" cy="221456"/>
            </a:xfrm>
            <a:prstGeom prst="straightConnector1">
              <a:avLst/>
            </a:prstGeom>
            <a:noFill/>
            <a:ln w="9525" cap="flat" cmpd="sng" algn="ctr">
              <a:solidFill>
                <a:sysClr val="windowText" lastClr="000000"/>
              </a:solidFill>
              <a:prstDash val="solid"/>
              <a:tailEnd type="arrow"/>
            </a:ln>
            <a:effectLst/>
          </p:spPr>
        </p:cxnSp>
        <p:sp>
          <p:nvSpPr>
            <p:cNvPr id="56" name="Rectangle 92">
              <a:extLst>
                <a:ext uri="{FF2B5EF4-FFF2-40B4-BE49-F238E27FC236}">
                  <a16:creationId xmlns:a16="http://schemas.microsoft.com/office/drawing/2014/main" id="{AB79F61A-3E78-4C6A-841D-CFB0D8698875}"/>
                </a:ext>
              </a:extLst>
            </p:cNvPr>
            <p:cNvSpPr/>
            <p:nvPr/>
          </p:nvSpPr>
          <p:spPr>
            <a:xfrm>
              <a:off x="2727230" y="4749721"/>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57" name="TextBox 93">
              <a:extLst>
                <a:ext uri="{FF2B5EF4-FFF2-40B4-BE49-F238E27FC236}">
                  <a16:creationId xmlns:a16="http://schemas.microsoft.com/office/drawing/2014/main" id="{66508BA1-0890-459A-9F90-407BE690AE2A}"/>
                </a:ext>
              </a:extLst>
            </p:cNvPr>
            <p:cNvSpPr txBox="1"/>
            <p:nvPr/>
          </p:nvSpPr>
          <p:spPr>
            <a:xfrm>
              <a:off x="2727232" y="4762877"/>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FC1_2</a:t>
              </a:r>
              <a:endParaRPr lang="en-US" sz="800" dirty="0">
                <a:solidFill>
                  <a:prstClr val="black"/>
                </a:solidFill>
                <a:latin typeface="Calibri"/>
              </a:endParaRPr>
            </a:p>
          </p:txBody>
        </p:sp>
        <p:cxnSp>
          <p:nvCxnSpPr>
            <p:cNvPr id="58" name="Straight Arrow Connector 94">
              <a:extLst>
                <a:ext uri="{FF2B5EF4-FFF2-40B4-BE49-F238E27FC236}">
                  <a16:creationId xmlns:a16="http://schemas.microsoft.com/office/drawing/2014/main" id="{FBA1CAFF-9908-4CFA-A8A3-6A502A584E1C}"/>
                </a:ext>
              </a:extLst>
            </p:cNvPr>
            <p:cNvCxnSpPr/>
            <p:nvPr/>
          </p:nvCxnSpPr>
          <p:spPr>
            <a:xfrm>
              <a:off x="4784634" y="4084221"/>
              <a:ext cx="0" cy="221456"/>
            </a:xfrm>
            <a:prstGeom prst="straightConnector1">
              <a:avLst/>
            </a:prstGeom>
            <a:noFill/>
            <a:ln w="9525" cap="flat" cmpd="sng" algn="ctr">
              <a:solidFill>
                <a:sysClr val="windowText" lastClr="000000"/>
              </a:solidFill>
              <a:prstDash val="solid"/>
              <a:tailEnd type="arrow"/>
            </a:ln>
            <a:effectLst/>
          </p:spPr>
        </p:cxnSp>
        <p:sp>
          <p:nvSpPr>
            <p:cNvPr id="59" name="Rectangle 95">
              <a:extLst>
                <a:ext uri="{FF2B5EF4-FFF2-40B4-BE49-F238E27FC236}">
                  <a16:creationId xmlns:a16="http://schemas.microsoft.com/office/drawing/2014/main" id="{7234AF2C-670A-45A7-8B12-EF5A16183B68}"/>
                </a:ext>
              </a:extLst>
            </p:cNvPr>
            <p:cNvSpPr/>
            <p:nvPr/>
          </p:nvSpPr>
          <p:spPr>
            <a:xfrm>
              <a:off x="4403629" y="43056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60" name="TextBox 96">
              <a:extLst>
                <a:ext uri="{FF2B5EF4-FFF2-40B4-BE49-F238E27FC236}">
                  <a16:creationId xmlns:a16="http://schemas.microsoft.com/office/drawing/2014/main" id="{3BAE35FB-5D15-4D07-8FEF-5BCE1D3CA35A}"/>
                </a:ext>
              </a:extLst>
            </p:cNvPr>
            <p:cNvSpPr txBox="1"/>
            <p:nvPr/>
          </p:nvSpPr>
          <p:spPr>
            <a:xfrm>
              <a:off x="4403631" y="43188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FC2_1</a:t>
              </a:r>
              <a:endParaRPr lang="en-US" sz="800" dirty="0">
                <a:solidFill>
                  <a:prstClr val="black"/>
                </a:solidFill>
                <a:latin typeface="Calibri"/>
              </a:endParaRPr>
            </a:p>
          </p:txBody>
        </p:sp>
        <p:cxnSp>
          <p:nvCxnSpPr>
            <p:cNvPr id="61" name="Straight Arrow Connector 97">
              <a:extLst>
                <a:ext uri="{FF2B5EF4-FFF2-40B4-BE49-F238E27FC236}">
                  <a16:creationId xmlns:a16="http://schemas.microsoft.com/office/drawing/2014/main" id="{CE061B23-196D-4C87-B9C9-9F7F47E45657}"/>
                </a:ext>
              </a:extLst>
            </p:cNvPr>
            <p:cNvCxnSpPr/>
            <p:nvPr/>
          </p:nvCxnSpPr>
          <p:spPr>
            <a:xfrm>
              <a:off x="4784634" y="4534277"/>
              <a:ext cx="0" cy="221456"/>
            </a:xfrm>
            <a:prstGeom prst="straightConnector1">
              <a:avLst/>
            </a:prstGeom>
            <a:noFill/>
            <a:ln w="9525" cap="flat" cmpd="sng" algn="ctr">
              <a:solidFill>
                <a:sysClr val="windowText" lastClr="000000"/>
              </a:solidFill>
              <a:prstDash val="solid"/>
              <a:tailEnd type="arrow"/>
            </a:ln>
            <a:effectLst/>
          </p:spPr>
        </p:cxnSp>
        <p:sp>
          <p:nvSpPr>
            <p:cNvPr id="62" name="Rectangle 98">
              <a:extLst>
                <a:ext uri="{FF2B5EF4-FFF2-40B4-BE49-F238E27FC236}">
                  <a16:creationId xmlns:a16="http://schemas.microsoft.com/office/drawing/2014/main" id="{2A2F36B5-6F05-43B1-8691-DC187BF87EB7}"/>
                </a:ext>
              </a:extLst>
            </p:cNvPr>
            <p:cNvSpPr/>
            <p:nvPr/>
          </p:nvSpPr>
          <p:spPr>
            <a:xfrm>
              <a:off x="4403631" y="47425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63" name="TextBox 99">
              <a:extLst>
                <a:ext uri="{FF2B5EF4-FFF2-40B4-BE49-F238E27FC236}">
                  <a16:creationId xmlns:a16="http://schemas.microsoft.com/office/drawing/2014/main" id="{C07964D4-C19C-4A9A-8DB6-5FCB2538E392}"/>
                </a:ext>
              </a:extLst>
            </p:cNvPr>
            <p:cNvSpPr txBox="1"/>
            <p:nvPr/>
          </p:nvSpPr>
          <p:spPr>
            <a:xfrm>
              <a:off x="4403633" y="47557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FC2_2</a:t>
              </a:r>
              <a:endParaRPr lang="en-US" sz="800" dirty="0">
                <a:solidFill>
                  <a:prstClr val="black"/>
                </a:solidFill>
                <a:latin typeface="Calibri"/>
              </a:endParaRPr>
            </a:p>
          </p:txBody>
        </p:sp>
        <p:cxnSp>
          <p:nvCxnSpPr>
            <p:cNvPr id="64" name="Straight Arrow Connector 113">
              <a:extLst>
                <a:ext uri="{FF2B5EF4-FFF2-40B4-BE49-F238E27FC236}">
                  <a16:creationId xmlns:a16="http://schemas.microsoft.com/office/drawing/2014/main" id="{AD176DD6-6F89-4AB7-B353-2B6DD1483588}"/>
                </a:ext>
              </a:extLst>
            </p:cNvPr>
            <p:cNvCxnSpPr/>
            <p:nvPr/>
          </p:nvCxnSpPr>
          <p:spPr>
            <a:xfrm>
              <a:off x="6537229" y="4084221"/>
              <a:ext cx="0" cy="221456"/>
            </a:xfrm>
            <a:prstGeom prst="straightConnector1">
              <a:avLst/>
            </a:prstGeom>
            <a:noFill/>
            <a:ln w="9525" cap="flat" cmpd="sng" algn="ctr">
              <a:solidFill>
                <a:sysClr val="windowText" lastClr="000000"/>
              </a:solidFill>
              <a:prstDash val="solid"/>
              <a:tailEnd type="arrow"/>
            </a:ln>
            <a:effectLst/>
          </p:spPr>
        </p:cxnSp>
        <p:sp>
          <p:nvSpPr>
            <p:cNvPr id="65" name="Rectangle 114">
              <a:extLst>
                <a:ext uri="{FF2B5EF4-FFF2-40B4-BE49-F238E27FC236}">
                  <a16:creationId xmlns:a16="http://schemas.microsoft.com/office/drawing/2014/main" id="{8A2FB1C6-2B5E-4557-B9E5-484EEA2EEF9E}"/>
                </a:ext>
              </a:extLst>
            </p:cNvPr>
            <p:cNvSpPr/>
            <p:nvPr/>
          </p:nvSpPr>
          <p:spPr>
            <a:xfrm>
              <a:off x="6156224" y="43056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66" name="TextBox 115">
              <a:extLst>
                <a:ext uri="{FF2B5EF4-FFF2-40B4-BE49-F238E27FC236}">
                  <a16:creationId xmlns:a16="http://schemas.microsoft.com/office/drawing/2014/main" id="{D6EF1E44-3C27-45A3-A00E-70D92DA84CB5}"/>
                </a:ext>
              </a:extLst>
            </p:cNvPr>
            <p:cNvSpPr txBox="1"/>
            <p:nvPr/>
          </p:nvSpPr>
          <p:spPr>
            <a:xfrm>
              <a:off x="6156226" y="43188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FC3_1</a:t>
              </a:r>
              <a:endParaRPr lang="en-US" sz="800" dirty="0">
                <a:solidFill>
                  <a:prstClr val="black"/>
                </a:solidFill>
                <a:latin typeface="Calibri"/>
              </a:endParaRPr>
            </a:p>
          </p:txBody>
        </p:sp>
        <p:cxnSp>
          <p:nvCxnSpPr>
            <p:cNvPr id="67" name="Straight Arrow Connector 116">
              <a:extLst>
                <a:ext uri="{FF2B5EF4-FFF2-40B4-BE49-F238E27FC236}">
                  <a16:creationId xmlns:a16="http://schemas.microsoft.com/office/drawing/2014/main" id="{1817841F-0407-448E-9BF6-0E3CB5BD7DA0}"/>
                </a:ext>
              </a:extLst>
            </p:cNvPr>
            <p:cNvCxnSpPr/>
            <p:nvPr/>
          </p:nvCxnSpPr>
          <p:spPr>
            <a:xfrm>
              <a:off x="6537229" y="4534277"/>
              <a:ext cx="0" cy="221456"/>
            </a:xfrm>
            <a:prstGeom prst="straightConnector1">
              <a:avLst/>
            </a:prstGeom>
            <a:noFill/>
            <a:ln w="9525" cap="flat" cmpd="sng" algn="ctr">
              <a:solidFill>
                <a:sysClr val="windowText" lastClr="000000"/>
              </a:solidFill>
              <a:prstDash val="solid"/>
              <a:tailEnd type="arrow"/>
            </a:ln>
            <a:effectLst/>
          </p:spPr>
        </p:cxnSp>
        <p:sp>
          <p:nvSpPr>
            <p:cNvPr id="68" name="Rectangle 117">
              <a:extLst>
                <a:ext uri="{FF2B5EF4-FFF2-40B4-BE49-F238E27FC236}">
                  <a16:creationId xmlns:a16="http://schemas.microsoft.com/office/drawing/2014/main" id="{8BBFF6E5-A0BF-46B1-8525-78834C84AF2D}"/>
                </a:ext>
              </a:extLst>
            </p:cNvPr>
            <p:cNvSpPr/>
            <p:nvPr/>
          </p:nvSpPr>
          <p:spPr>
            <a:xfrm>
              <a:off x="6156226" y="47425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69" name="TextBox 118">
              <a:extLst>
                <a:ext uri="{FF2B5EF4-FFF2-40B4-BE49-F238E27FC236}">
                  <a16:creationId xmlns:a16="http://schemas.microsoft.com/office/drawing/2014/main" id="{01212335-6377-4E2F-899F-96E937211EED}"/>
                </a:ext>
              </a:extLst>
            </p:cNvPr>
            <p:cNvSpPr txBox="1"/>
            <p:nvPr/>
          </p:nvSpPr>
          <p:spPr>
            <a:xfrm>
              <a:off x="6156228" y="47557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FC3_2</a:t>
              </a:r>
              <a:endParaRPr lang="en-US" sz="800" dirty="0">
                <a:solidFill>
                  <a:prstClr val="black"/>
                </a:solidFill>
                <a:latin typeface="Calibri"/>
              </a:endParaRPr>
            </a:p>
          </p:txBody>
        </p:sp>
        <p:cxnSp>
          <p:nvCxnSpPr>
            <p:cNvPr id="70" name="Straight Arrow Connector 119">
              <a:extLst>
                <a:ext uri="{FF2B5EF4-FFF2-40B4-BE49-F238E27FC236}">
                  <a16:creationId xmlns:a16="http://schemas.microsoft.com/office/drawing/2014/main" id="{5A029A29-F8D8-490B-B0A7-43DFC1C6A705}"/>
                </a:ext>
              </a:extLst>
            </p:cNvPr>
            <p:cNvCxnSpPr/>
            <p:nvPr/>
          </p:nvCxnSpPr>
          <p:spPr>
            <a:xfrm>
              <a:off x="8061234" y="4084221"/>
              <a:ext cx="0" cy="221456"/>
            </a:xfrm>
            <a:prstGeom prst="straightConnector1">
              <a:avLst/>
            </a:prstGeom>
            <a:noFill/>
            <a:ln w="9525" cap="flat" cmpd="sng" algn="ctr">
              <a:solidFill>
                <a:sysClr val="windowText" lastClr="000000"/>
              </a:solidFill>
              <a:prstDash val="solid"/>
              <a:tailEnd type="arrow"/>
            </a:ln>
            <a:effectLst/>
          </p:spPr>
        </p:cxnSp>
        <p:sp>
          <p:nvSpPr>
            <p:cNvPr id="71" name="Rectangle 120">
              <a:extLst>
                <a:ext uri="{FF2B5EF4-FFF2-40B4-BE49-F238E27FC236}">
                  <a16:creationId xmlns:a16="http://schemas.microsoft.com/office/drawing/2014/main" id="{305111BC-D668-41DA-83ED-CD33EE16CFB8}"/>
                </a:ext>
              </a:extLst>
            </p:cNvPr>
            <p:cNvSpPr/>
            <p:nvPr/>
          </p:nvSpPr>
          <p:spPr>
            <a:xfrm>
              <a:off x="7680229" y="43056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72" name="TextBox 121">
              <a:extLst>
                <a:ext uri="{FF2B5EF4-FFF2-40B4-BE49-F238E27FC236}">
                  <a16:creationId xmlns:a16="http://schemas.microsoft.com/office/drawing/2014/main" id="{6874B3F2-7E49-4A84-B050-562821E56573}"/>
                </a:ext>
              </a:extLst>
            </p:cNvPr>
            <p:cNvSpPr txBox="1"/>
            <p:nvPr/>
          </p:nvSpPr>
          <p:spPr>
            <a:xfrm>
              <a:off x="7680231" y="43188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FC4_1</a:t>
              </a:r>
              <a:endParaRPr lang="en-US" sz="800" dirty="0">
                <a:solidFill>
                  <a:prstClr val="black"/>
                </a:solidFill>
                <a:latin typeface="Calibri"/>
              </a:endParaRPr>
            </a:p>
          </p:txBody>
        </p:sp>
        <p:cxnSp>
          <p:nvCxnSpPr>
            <p:cNvPr id="73" name="Straight Arrow Connector 122">
              <a:extLst>
                <a:ext uri="{FF2B5EF4-FFF2-40B4-BE49-F238E27FC236}">
                  <a16:creationId xmlns:a16="http://schemas.microsoft.com/office/drawing/2014/main" id="{DA0B5820-6C75-4306-B9DD-28B625045200}"/>
                </a:ext>
              </a:extLst>
            </p:cNvPr>
            <p:cNvCxnSpPr/>
            <p:nvPr/>
          </p:nvCxnSpPr>
          <p:spPr>
            <a:xfrm>
              <a:off x="8061234" y="4534277"/>
              <a:ext cx="0" cy="221456"/>
            </a:xfrm>
            <a:prstGeom prst="straightConnector1">
              <a:avLst/>
            </a:prstGeom>
            <a:noFill/>
            <a:ln w="9525" cap="flat" cmpd="sng" algn="ctr">
              <a:solidFill>
                <a:sysClr val="windowText" lastClr="000000"/>
              </a:solidFill>
              <a:prstDash val="solid"/>
              <a:tailEnd type="arrow"/>
            </a:ln>
            <a:effectLst/>
          </p:spPr>
        </p:cxnSp>
        <p:sp>
          <p:nvSpPr>
            <p:cNvPr id="74" name="Rectangle 123">
              <a:extLst>
                <a:ext uri="{FF2B5EF4-FFF2-40B4-BE49-F238E27FC236}">
                  <a16:creationId xmlns:a16="http://schemas.microsoft.com/office/drawing/2014/main" id="{5A1753E2-8A40-4D7C-B66F-D54F73584827}"/>
                </a:ext>
              </a:extLst>
            </p:cNvPr>
            <p:cNvSpPr/>
            <p:nvPr/>
          </p:nvSpPr>
          <p:spPr>
            <a:xfrm>
              <a:off x="7680231" y="4742577"/>
              <a:ext cx="762001" cy="228600"/>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mn-ea"/>
                <a:cs typeface="+mn-cs"/>
              </a:endParaRPr>
            </a:p>
          </p:txBody>
        </p:sp>
        <p:sp>
          <p:nvSpPr>
            <p:cNvPr id="75" name="TextBox 124">
              <a:extLst>
                <a:ext uri="{FF2B5EF4-FFF2-40B4-BE49-F238E27FC236}">
                  <a16:creationId xmlns:a16="http://schemas.microsoft.com/office/drawing/2014/main" id="{AFBDD7A8-AE2B-4372-8F0D-7B999ECE9FF7}"/>
                </a:ext>
              </a:extLst>
            </p:cNvPr>
            <p:cNvSpPr txBox="1"/>
            <p:nvPr/>
          </p:nvSpPr>
          <p:spPr>
            <a:xfrm>
              <a:off x="7680233" y="4755733"/>
              <a:ext cx="762001" cy="215444"/>
            </a:xfrm>
            <a:prstGeom prst="rect">
              <a:avLst/>
            </a:prstGeom>
            <a:noFill/>
          </p:spPr>
          <p:txBody>
            <a:bodyPr wrap="square" rtlCol="0">
              <a:spAutoFit/>
            </a:bodyPr>
            <a:lstStyle/>
            <a:p>
              <a:pPr algn="ctr"/>
              <a:r>
                <a:rPr lang="en-US" altLang="zh-CN" sz="800" dirty="0">
                  <a:solidFill>
                    <a:prstClr val="black"/>
                  </a:solidFill>
                  <a:latin typeface="Calibri"/>
                  <a:ea typeface="宋体" panose="02010600030101010101" pitchFamily="2" charset="-122"/>
                </a:rPr>
                <a:t>FC4_2</a:t>
              </a:r>
              <a:endParaRPr lang="en-US" sz="800" dirty="0">
                <a:solidFill>
                  <a:prstClr val="black"/>
                </a:solidFill>
                <a:latin typeface="Calibri"/>
              </a:endParaRPr>
            </a:p>
          </p:txBody>
        </p:sp>
        <p:cxnSp>
          <p:nvCxnSpPr>
            <p:cNvPr id="76" name="Straight Arrow Connector 133">
              <a:extLst>
                <a:ext uri="{FF2B5EF4-FFF2-40B4-BE49-F238E27FC236}">
                  <a16:creationId xmlns:a16="http://schemas.microsoft.com/office/drawing/2014/main" id="{5134CB54-D064-41A4-AFBA-47E592FB78C9}"/>
                </a:ext>
              </a:extLst>
            </p:cNvPr>
            <p:cNvCxnSpPr/>
            <p:nvPr/>
          </p:nvCxnSpPr>
          <p:spPr>
            <a:xfrm>
              <a:off x="4784634" y="2803659"/>
              <a:ext cx="0" cy="817893"/>
            </a:xfrm>
            <a:prstGeom prst="straightConnector1">
              <a:avLst/>
            </a:prstGeom>
            <a:noFill/>
            <a:ln w="9525" cap="flat" cmpd="sng" algn="ctr">
              <a:solidFill>
                <a:sysClr val="windowText" lastClr="000000"/>
              </a:solidFill>
              <a:prstDash val="solid"/>
              <a:tailEnd type="arrow"/>
            </a:ln>
            <a:effectLst/>
          </p:spPr>
        </p:cxnSp>
        <p:sp>
          <p:nvSpPr>
            <p:cNvPr id="88" name="Rectangle 87">
              <a:extLst>
                <a:ext uri="{FF2B5EF4-FFF2-40B4-BE49-F238E27FC236}">
                  <a16:creationId xmlns:a16="http://schemas.microsoft.com/office/drawing/2014/main" id="{48CA114C-AF32-4180-81AA-49637CCAE3D5}"/>
                </a:ext>
              </a:extLst>
            </p:cNvPr>
            <p:cNvSpPr/>
            <p:nvPr/>
          </p:nvSpPr>
          <p:spPr>
            <a:xfrm>
              <a:off x="150591" y="3654139"/>
              <a:ext cx="2056771" cy="1841413"/>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90D10574-00FA-45DB-9390-A934E5CA430E}"/>
                </a:ext>
              </a:extLst>
            </p:cNvPr>
            <p:cNvSpPr/>
            <p:nvPr/>
          </p:nvSpPr>
          <p:spPr>
            <a:xfrm>
              <a:off x="449166" y="3855621"/>
              <a:ext cx="819149" cy="262354"/>
            </a:xfrm>
            <a:prstGeom prst="rect">
              <a:avLst/>
            </a:prstGeom>
            <a:solidFill>
              <a:srgbClr val="4F81BD"/>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Rectangle 157">
              <a:extLst>
                <a:ext uri="{FF2B5EF4-FFF2-40B4-BE49-F238E27FC236}">
                  <a16:creationId xmlns:a16="http://schemas.microsoft.com/office/drawing/2014/main" id="{DC9B4315-7CE1-4851-9C4E-8A81A95AD9D2}"/>
                </a:ext>
              </a:extLst>
            </p:cNvPr>
            <p:cNvSpPr/>
            <p:nvPr/>
          </p:nvSpPr>
          <p:spPr>
            <a:xfrm>
              <a:off x="450754" y="4382651"/>
              <a:ext cx="819149" cy="262354"/>
            </a:xfrm>
            <a:prstGeom prst="rect">
              <a:avLst/>
            </a:prstGeom>
            <a:solidFill>
              <a:srgbClr val="EEECE1"/>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Rectangle 158">
              <a:extLst>
                <a:ext uri="{FF2B5EF4-FFF2-40B4-BE49-F238E27FC236}">
                  <a16:creationId xmlns:a16="http://schemas.microsoft.com/office/drawing/2014/main" id="{292B5A26-766E-4E3B-A9E4-BAE729F9FECE}"/>
                </a:ext>
              </a:extLst>
            </p:cNvPr>
            <p:cNvSpPr/>
            <p:nvPr/>
          </p:nvSpPr>
          <p:spPr>
            <a:xfrm>
              <a:off x="450754" y="4893145"/>
              <a:ext cx="819149" cy="262354"/>
            </a:xfrm>
            <a:prstGeom prst="rect">
              <a:avLst/>
            </a:prstGeom>
            <a:solidFill>
              <a:srgbClr val="F79646"/>
            </a:solidFill>
            <a:ln w="63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TextBox 101">
              <a:extLst>
                <a:ext uri="{FF2B5EF4-FFF2-40B4-BE49-F238E27FC236}">
                  <a16:creationId xmlns:a16="http://schemas.microsoft.com/office/drawing/2014/main" id="{9457B638-191A-4E73-A609-C6F5BCFBC875}"/>
                </a:ext>
              </a:extLst>
            </p:cNvPr>
            <p:cNvSpPr txBox="1"/>
            <p:nvPr/>
          </p:nvSpPr>
          <p:spPr>
            <a:xfrm>
              <a:off x="1254550" y="3855621"/>
              <a:ext cx="914398" cy="338554"/>
            </a:xfrm>
            <a:prstGeom prst="rect">
              <a:avLst/>
            </a:prstGeom>
            <a:noFill/>
          </p:spPr>
          <p:txBody>
            <a:bodyPr wrap="square" rtlCol="0">
              <a:spAutoFit/>
            </a:bodyPr>
            <a:lstStyle/>
            <a:p>
              <a:pPr algn="ctr"/>
              <a:r>
                <a:rPr lang="en-US" sz="800" b="1" dirty="0">
                  <a:solidFill>
                    <a:prstClr val="black"/>
                  </a:solidFill>
                  <a:latin typeface="Calibri"/>
                </a:rPr>
                <a:t>Convolutional</a:t>
              </a:r>
            </a:p>
            <a:p>
              <a:pPr algn="ctr"/>
              <a:r>
                <a:rPr lang="en-US" sz="800" b="1" dirty="0">
                  <a:solidFill>
                    <a:prstClr val="black"/>
                  </a:solidFill>
                  <a:latin typeface="Calibri"/>
                </a:rPr>
                <a:t>Layer</a:t>
              </a:r>
            </a:p>
          </p:txBody>
        </p:sp>
        <p:sp>
          <p:nvSpPr>
            <p:cNvPr id="93" name="TextBox 160">
              <a:extLst>
                <a:ext uri="{FF2B5EF4-FFF2-40B4-BE49-F238E27FC236}">
                  <a16:creationId xmlns:a16="http://schemas.microsoft.com/office/drawing/2014/main" id="{15D4B770-2BA2-4AEC-A0DC-58335A151EAD}"/>
                </a:ext>
              </a:extLst>
            </p:cNvPr>
            <p:cNvSpPr txBox="1"/>
            <p:nvPr/>
          </p:nvSpPr>
          <p:spPr>
            <a:xfrm>
              <a:off x="1330358" y="4365000"/>
              <a:ext cx="914398" cy="338554"/>
            </a:xfrm>
            <a:prstGeom prst="rect">
              <a:avLst/>
            </a:prstGeom>
            <a:noFill/>
          </p:spPr>
          <p:txBody>
            <a:bodyPr wrap="square" rtlCol="0">
              <a:spAutoFit/>
            </a:bodyPr>
            <a:lstStyle/>
            <a:p>
              <a:pPr algn="ctr"/>
              <a:r>
                <a:rPr lang="en-US" sz="800" b="1" dirty="0">
                  <a:solidFill>
                    <a:prstClr val="black"/>
                  </a:solidFill>
                  <a:latin typeface="Calibri"/>
                </a:rPr>
                <a:t>Pooling</a:t>
              </a:r>
            </a:p>
            <a:p>
              <a:pPr algn="ctr"/>
              <a:r>
                <a:rPr lang="en-US" sz="800" b="1" dirty="0">
                  <a:solidFill>
                    <a:prstClr val="black"/>
                  </a:solidFill>
                  <a:latin typeface="Calibri"/>
                </a:rPr>
                <a:t>Layer</a:t>
              </a:r>
            </a:p>
          </p:txBody>
        </p:sp>
        <p:sp>
          <p:nvSpPr>
            <p:cNvPr id="94" name="TextBox 161">
              <a:extLst>
                <a:ext uri="{FF2B5EF4-FFF2-40B4-BE49-F238E27FC236}">
                  <a16:creationId xmlns:a16="http://schemas.microsoft.com/office/drawing/2014/main" id="{CFD9B76B-0510-40F7-A341-FCA19BE67493}"/>
                </a:ext>
              </a:extLst>
            </p:cNvPr>
            <p:cNvSpPr txBox="1"/>
            <p:nvPr/>
          </p:nvSpPr>
          <p:spPr>
            <a:xfrm>
              <a:off x="1317535" y="4864812"/>
              <a:ext cx="914398" cy="338554"/>
            </a:xfrm>
            <a:prstGeom prst="rect">
              <a:avLst/>
            </a:prstGeom>
            <a:noFill/>
          </p:spPr>
          <p:txBody>
            <a:bodyPr wrap="square" rtlCol="0">
              <a:spAutoFit/>
            </a:bodyPr>
            <a:lstStyle/>
            <a:p>
              <a:pPr algn="ctr"/>
              <a:r>
                <a:rPr lang="en-US" sz="800" b="1" dirty="0">
                  <a:solidFill>
                    <a:prstClr val="black"/>
                  </a:solidFill>
                  <a:latin typeface="Calibri"/>
                </a:rPr>
                <a:t>Fully Connected</a:t>
              </a:r>
            </a:p>
            <a:p>
              <a:pPr algn="ctr"/>
              <a:r>
                <a:rPr lang="en-US" sz="800" b="1" dirty="0">
                  <a:solidFill>
                    <a:prstClr val="black"/>
                  </a:solidFill>
                  <a:latin typeface="Calibri"/>
                </a:rPr>
                <a:t>Layer</a:t>
              </a:r>
            </a:p>
          </p:txBody>
        </p:sp>
      </p:grpSp>
      <p:sp>
        <p:nvSpPr>
          <p:cNvPr id="98" name="文本占位符 3">
            <a:extLst>
              <a:ext uri="{FF2B5EF4-FFF2-40B4-BE49-F238E27FC236}">
                <a16:creationId xmlns:a16="http://schemas.microsoft.com/office/drawing/2014/main" id="{D0047D9B-1647-4886-BE31-DBCC371F9D27}"/>
              </a:ext>
            </a:extLst>
          </p:cNvPr>
          <p:cNvSpPr txBox="1">
            <a:spLocks/>
          </p:cNvSpPr>
          <p:nvPr/>
        </p:nvSpPr>
        <p:spPr bwMode="auto">
          <a:xfrm>
            <a:off x="250828" y="1371600"/>
            <a:ext cx="8662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rtl="0" eaLnBrk="1" fontAlgn="base" hangingPunct="1">
              <a:lnSpc>
                <a:spcPts val="1800"/>
              </a:lnSpc>
              <a:spcBef>
                <a:spcPts val="0"/>
              </a:spcBef>
              <a:spcAft>
                <a:spcPts val="0"/>
              </a:spcAft>
              <a:buClr>
                <a:schemeClr val="accent1"/>
              </a:buClr>
              <a:buFont typeface="Arial" charset="0"/>
              <a:buNone/>
              <a:defRPr lang="en-US" sz="2000" kern="1200">
                <a:solidFill>
                  <a:schemeClr val="tx1"/>
                </a:solidFill>
                <a:latin typeface="+mn-lt"/>
                <a:ea typeface="MS PGothic" panose="020B0600070205080204" pitchFamily="34" charset="-128"/>
                <a:cs typeface="ＭＳ Ｐゴシック" charset="-128"/>
              </a:defRPr>
            </a:lvl1pPr>
            <a:lvl2pPr marL="361950" indent="-18415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2pPr>
            <a:lvl3pPr marL="5397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3pPr>
            <a:lvl4pPr marL="7175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4pPr>
            <a:lvl5pPr marL="895350" indent="-177800" algn="l" rtl="0" eaLnBrk="1" fontAlgn="base" hangingPunct="1">
              <a:spcBef>
                <a:spcPts val="500"/>
              </a:spcBef>
              <a:spcAft>
                <a:spcPts val="500"/>
              </a:spcAft>
              <a:buClr>
                <a:schemeClr val="accent1"/>
              </a:buClr>
              <a:buFont typeface="Arial" charset="0"/>
              <a:buChar char="•"/>
              <a:defRPr lang="en-AU" sz="1600" kern="1200" dirty="0">
                <a:solidFill>
                  <a:schemeClr val="tx1"/>
                </a:solidFill>
                <a:latin typeface="+mn-lt"/>
                <a:ea typeface="MS PGothic" panose="020B0600070205080204" pitchFamily="34" charset="-128"/>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rgbClr val="00B0F0"/>
                </a:solidFill>
                <a:latin typeface="Microsoft YaHei" pitchFamily="34" charset="-122"/>
                <a:ea typeface="Microsoft YaHei" pitchFamily="34" charset="-122"/>
              </a:rPr>
              <a:t>Further modification</a:t>
            </a:r>
          </a:p>
        </p:txBody>
      </p:sp>
      <p:grpSp>
        <p:nvGrpSpPr>
          <p:cNvPr id="306" name="组合 305">
            <a:extLst>
              <a:ext uri="{FF2B5EF4-FFF2-40B4-BE49-F238E27FC236}">
                <a16:creationId xmlns:a16="http://schemas.microsoft.com/office/drawing/2014/main" id="{AF47C7CD-D0CA-4B83-9A38-C77F05E449EE}"/>
              </a:ext>
            </a:extLst>
          </p:cNvPr>
          <p:cNvGrpSpPr/>
          <p:nvPr/>
        </p:nvGrpSpPr>
        <p:grpSpPr>
          <a:xfrm>
            <a:off x="2505971" y="4545885"/>
            <a:ext cx="6107234" cy="1790347"/>
            <a:chOff x="2505971" y="4540406"/>
            <a:chExt cx="6107234" cy="1790347"/>
          </a:xfrm>
        </p:grpSpPr>
        <p:sp>
          <p:nvSpPr>
            <p:cNvPr id="186" name="弧形 185">
              <a:extLst>
                <a:ext uri="{FF2B5EF4-FFF2-40B4-BE49-F238E27FC236}">
                  <a16:creationId xmlns:a16="http://schemas.microsoft.com/office/drawing/2014/main" id="{78E1C32C-8E3E-4A62-A591-21FDE51DFE9E}"/>
                </a:ext>
              </a:extLst>
            </p:cNvPr>
            <p:cNvSpPr/>
            <p:nvPr/>
          </p:nvSpPr>
          <p:spPr>
            <a:xfrm rot="13899429">
              <a:off x="2554463" y="4700847"/>
              <a:ext cx="632721" cy="531248"/>
            </a:xfrm>
            <a:custGeom>
              <a:avLst/>
              <a:gdLst>
                <a:gd name="connsiteX0" fmla="*/ 292988 w 924881"/>
                <a:gd name="connsiteY0" fmla="*/ 32997 h 948807"/>
                <a:gd name="connsiteX1" fmla="*/ 734224 w 924881"/>
                <a:gd name="connsiteY1" fmla="*/ 90579 h 948807"/>
                <a:gd name="connsiteX2" fmla="*/ 924709 w 924881"/>
                <a:gd name="connsiteY2" fmla="*/ 487360 h 948807"/>
                <a:gd name="connsiteX3" fmla="*/ 462441 w 924881"/>
                <a:gd name="connsiteY3" fmla="*/ 474404 h 948807"/>
                <a:gd name="connsiteX4" fmla="*/ 292988 w 924881"/>
                <a:gd name="connsiteY4" fmla="*/ 32997 h 948807"/>
                <a:gd name="connsiteX0" fmla="*/ 292988 w 924881"/>
                <a:gd name="connsiteY0" fmla="*/ 32997 h 948807"/>
                <a:gd name="connsiteX1" fmla="*/ 734224 w 924881"/>
                <a:gd name="connsiteY1" fmla="*/ 90579 h 948807"/>
                <a:gd name="connsiteX2" fmla="*/ 924709 w 924881"/>
                <a:gd name="connsiteY2" fmla="*/ 487360 h 948807"/>
                <a:gd name="connsiteX0" fmla="*/ 0 w 632721"/>
                <a:gd name="connsiteY0" fmla="*/ 76885 h 531248"/>
                <a:gd name="connsiteX1" fmla="*/ 441236 w 632721"/>
                <a:gd name="connsiteY1" fmla="*/ 134467 h 531248"/>
                <a:gd name="connsiteX2" fmla="*/ 631721 w 632721"/>
                <a:gd name="connsiteY2" fmla="*/ 531248 h 531248"/>
                <a:gd name="connsiteX3" fmla="*/ 169453 w 632721"/>
                <a:gd name="connsiteY3" fmla="*/ 518292 h 531248"/>
                <a:gd name="connsiteX4" fmla="*/ 0 w 632721"/>
                <a:gd name="connsiteY4" fmla="*/ 76885 h 531248"/>
                <a:gd name="connsiteX0" fmla="*/ 0 w 632721"/>
                <a:gd name="connsiteY0" fmla="*/ 76885 h 531248"/>
                <a:gd name="connsiteX1" fmla="*/ 509172 w 632721"/>
                <a:gd name="connsiteY1" fmla="*/ 48577 h 531248"/>
                <a:gd name="connsiteX2" fmla="*/ 631721 w 632721"/>
                <a:gd name="connsiteY2" fmla="*/ 531248 h 531248"/>
              </a:gdLst>
              <a:ahLst/>
              <a:cxnLst>
                <a:cxn ang="0">
                  <a:pos x="connsiteX0" y="connsiteY0"/>
                </a:cxn>
                <a:cxn ang="0">
                  <a:pos x="connsiteX1" y="connsiteY1"/>
                </a:cxn>
                <a:cxn ang="0">
                  <a:pos x="connsiteX2" y="connsiteY2"/>
                </a:cxn>
              </a:cxnLst>
              <a:rect l="l" t="t" r="r" b="b"/>
              <a:pathLst>
                <a:path w="632721" h="531248" stroke="0" extrusionOk="0">
                  <a:moveTo>
                    <a:pt x="0" y="76885"/>
                  </a:moveTo>
                  <a:cubicBezTo>
                    <a:pt x="147010" y="17491"/>
                    <a:pt x="313404" y="39206"/>
                    <a:pt x="441236" y="134467"/>
                  </a:cubicBezTo>
                  <a:cubicBezTo>
                    <a:pt x="564622" y="226415"/>
                    <a:pt x="635886" y="374857"/>
                    <a:pt x="631721" y="531248"/>
                  </a:cubicBezTo>
                  <a:lnTo>
                    <a:pt x="169453" y="518292"/>
                  </a:lnTo>
                  <a:lnTo>
                    <a:pt x="0" y="76885"/>
                  </a:lnTo>
                  <a:close/>
                </a:path>
                <a:path w="632721" h="531248" fill="none">
                  <a:moveTo>
                    <a:pt x="0" y="76885"/>
                  </a:moveTo>
                  <a:cubicBezTo>
                    <a:pt x="147010" y="17491"/>
                    <a:pt x="381340" y="-46684"/>
                    <a:pt x="509172" y="48577"/>
                  </a:cubicBezTo>
                  <a:cubicBezTo>
                    <a:pt x="632558" y="140525"/>
                    <a:pt x="635886" y="374857"/>
                    <a:pt x="631721" y="531248"/>
                  </a:cubicBezTo>
                </a:path>
              </a:pathLst>
            </a:cu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7" name="弧形 185">
              <a:extLst>
                <a:ext uri="{FF2B5EF4-FFF2-40B4-BE49-F238E27FC236}">
                  <a16:creationId xmlns:a16="http://schemas.microsoft.com/office/drawing/2014/main" id="{91C87DA9-152C-424A-930C-0EEC8E66BAD7}"/>
                </a:ext>
              </a:extLst>
            </p:cNvPr>
            <p:cNvSpPr/>
            <p:nvPr/>
          </p:nvSpPr>
          <p:spPr>
            <a:xfrm rot="13899429">
              <a:off x="4260797" y="4693703"/>
              <a:ext cx="632721" cy="531248"/>
            </a:xfrm>
            <a:custGeom>
              <a:avLst/>
              <a:gdLst>
                <a:gd name="connsiteX0" fmla="*/ 292988 w 924881"/>
                <a:gd name="connsiteY0" fmla="*/ 32997 h 948807"/>
                <a:gd name="connsiteX1" fmla="*/ 734224 w 924881"/>
                <a:gd name="connsiteY1" fmla="*/ 90579 h 948807"/>
                <a:gd name="connsiteX2" fmla="*/ 924709 w 924881"/>
                <a:gd name="connsiteY2" fmla="*/ 487360 h 948807"/>
                <a:gd name="connsiteX3" fmla="*/ 462441 w 924881"/>
                <a:gd name="connsiteY3" fmla="*/ 474404 h 948807"/>
                <a:gd name="connsiteX4" fmla="*/ 292988 w 924881"/>
                <a:gd name="connsiteY4" fmla="*/ 32997 h 948807"/>
                <a:gd name="connsiteX0" fmla="*/ 292988 w 924881"/>
                <a:gd name="connsiteY0" fmla="*/ 32997 h 948807"/>
                <a:gd name="connsiteX1" fmla="*/ 734224 w 924881"/>
                <a:gd name="connsiteY1" fmla="*/ 90579 h 948807"/>
                <a:gd name="connsiteX2" fmla="*/ 924709 w 924881"/>
                <a:gd name="connsiteY2" fmla="*/ 487360 h 948807"/>
                <a:gd name="connsiteX0" fmla="*/ 0 w 632721"/>
                <a:gd name="connsiteY0" fmla="*/ 76885 h 531248"/>
                <a:gd name="connsiteX1" fmla="*/ 441236 w 632721"/>
                <a:gd name="connsiteY1" fmla="*/ 134467 h 531248"/>
                <a:gd name="connsiteX2" fmla="*/ 631721 w 632721"/>
                <a:gd name="connsiteY2" fmla="*/ 531248 h 531248"/>
                <a:gd name="connsiteX3" fmla="*/ 169453 w 632721"/>
                <a:gd name="connsiteY3" fmla="*/ 518292 h 531248"/>
                <a:gd name="connsiteX4" fmla="*/ 0 w 632721"/>
                <a:gd name="connsiteY4" fmla="*/ 76885 h 531248"/>
                <a:gd name="connsiteX0" fmla="*/ 0 w 632721"/>
                <a:gd name="connsiteY0" fmla="*/ 76885 h 531248"/>
                <a:gd name="connsiteX1" fmla="*/ 509172 w 632721"/>
                <a:gd name="connsiteY1" fmla="*/ 48577 h 531248"/>
                <a:gd name="connsiteX2" fmla="*/ 631721 w 632721"/>
                <a:gd name="connsiteY2" fmla="*/ 531248 h 531248"/>
              </a:gdLst>
              <a:ahLst/>
              <a:cxnLst>
                <a:cxn ang="0">
                  <a:pos x="connsiteX0" y="connsiteY0"/>
                </a:cxn>
                <a:cxn ang="0">
                  <a:pos x="connsiteX1" y="connsiteY1"/>
                </a:cxn>
                <a:cxn ang="0">
                  <a:pos x="connsiteX2" y="connsiteY2"/>
                </a:cxn>
              </a:cxnLst>
              <a:rect l="l" t="t" r="r" b="b"/>
              <a:pathLst>
                <a:path w="632721" h="531248" stroke="0" extrusionOk="0">
                  <a:moveTo>
                    <a:pt x="0" y="76885"/>
                  </a:moveTo>
                  <a:cubicBezTo>
                    <a:pt x="147010" y="17491"/>
                    <a:pt x="313404" y="39206"/>
                    <a:pt x="441236" y="134467"/>
                  </a:cubicBezTo>
                  <a:cubicBezTo>
                    <a:pt x="564622" y="226415"/>
                    <a:pt x="635886" y="374857"/>
                    <a:pt x="631721" y="531248"/>
                  </a:cubicBezTo>
                  <a:lnTo>
                    <a:pt x="169453" y="518292"/>
                  </a:lnTo>
                  <a:lnTo>
                    <a:pt x="0" y="76885"/>
                  </a:lnTo>
                  <a:close/>
                </a:path>
                <a:path w="632721" h="531248" fill="none">
                  <a:moveTo>
                    <a:pt x="0" y="76885"/>
                  </a:moveTo>
                  <a:cubicBezTo>
                    <a:pt x="147010" y="17491"/>
                    <a:pt x="381340" y="-46684"/>
                    <a:pt x="509172" y="48577"/>
                  </a:cubicBezTo>
                  <a:cubicBezTo>
                    <a:pt x="632558" y="140525"/>
                    <a:pt x="635886" y="374857"/>
                    <a:pt x="631721" y="531248"/>
                  </a:cubicBezTo>
                </a:path>
              </a:pathLst>
            </a:cu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8" name="弧形 185">
              <a:extLst>
                <a:ext uri="{FF2B5EF4-FFF2-40B4-BE49-F238E27FC236}">
                  <a16:creationId xmlns:a16="http://schemas.microsoft.com/office/drawing/2014/main" id="{EA481998-1A61-4416-BF9C-5F4B1F2CD9CA}"/>
                </a:ext>
              </a:extLst>
            </p:cNvPr>
            <p:cNvSpPr/>
            <p:nvPr/>
          </p:nvSpPr>
          <p:spPr>
            <a:xfrm rot="13899429">
              <a:off x="6010671" y="4687692"/>
              <a:ext cx="632721" cy="531248"/>
            </a:xfrm>
            <a:custGeom>
              <a:avLst/>
              <a:gdLst>
                <a:gd name="connsiteX0" fmla="*/ 292988 w 924881"/>
                <a:gd name="connsiteY0" fmla="*/ 32997 h 948807"/>
                <a:gd name="connsiteX1" fmla="*/ 734224 w 924881"/>
                <a:gd name="connsiteY1" fmla="*/ 90579 h 948807"/>
                <a:gd name="connsiteX2" fmla="*/ 924709 w 924881"/>
                <a:gd name="connsiteY2" fmla="*/ 487360 h 948807"/>
                <a:gd name="connsiteX3" fmla="*/ 462441 w 924881"/>
                <a:gd name="connsiteY3" fmla="*/ 474404 h 948807"/>
                <a:gd name="connsiteX4" fmla="*/ 292988 w 924881"/>
                <a:gd name="connsiteY4" fmla="*/ 32997 h 948807"/>
                <a:gd name="connsiteX0" fmla="*/ 292988 w 924881"/>
                <a:gd name="connsiteY0" fmla="*/ 32997 h 948807"/>
                <a:gd name="connsiteX1" fmla="*/ 734224 w 924881"/>
                <a:gd name="connsiteY1" fmla="*/ 90579 h 948807"/>
                <a:gd name="connsiteX2" fmla="*/ 924709 w 924881"/>
                <a:gd name="connsiteY2" fmla="*/ 487360 h 948807"/>
                <a:gd name="connsiteX0" fmla="*/ 0 w 632721"/>
                <a:gd name="connsiteY0" fmla="*/ 76885 h 531248"/>
                <a:gd name="connsiteX1" fmla="*/ 441236 w 632721"/>
                <a:gd name="connsiteY1" fmla="*/ 134467 h 531248"/>
                <a:gd name="connsiteX2" fmla="*/ 631721 w 632721"/>
                <a:gd name="connsiteY2" fmla="*/ 531248 h 531248"/>
                <a:gd name="connsiteX3" fmla="*/ 169453 w 632721"/>
                <a:gd name="connsiteY3" fmla="*/ 518292 h 531248"/>
                <a:gd name="connsiteX4" fmla="*/ 0 w 632721"/>
                <a:gd name="connsiteY4" fmla="*/ 76885 h 531248"/>
                <a:gd name="connsiteX0" fmla="*/ 0 w 632721"/>
                <a:gd name="connsiteY0" fmla="*/ 76885 h 531248"/>
                <a:gd name="connsiteX1" fmla="*/ 509172 w 632721"/>
                <a:gd name="connsiteY1" fmla="*/ 48577 h 531248"/>
                <a:gd name="connsiteX2" fmla="*/ 631721 w 632721"/>
                <a:gd name="connsiteY2" fmla="*/ 531248 h 531248"/>
              </a:gdLst>
              <a:ahLst/>
              <a:cxnLst>
                <a:cxn ang="0">
                  <a:pos x="connsiteX0" y="connsiteY0"/>
                </a:cxn>
                <a:cxn ang="0">
                  <a:pos x="connsiteX1" y="connsiteY1"/>
                </a:cxn>
                <a:cxn ang="0">
                  <a:pos x="connsiteX2" y="connsiteY2"/>
                </a:cxn>
              </a:cxnLst>
              <a:rect l="l" t="t" r="r" b="b"/>
              <a:pathLst>
                <a:path w="632721" h="531248" stroke="0" extrusionOk="0">
                  <a:moveTo>
                    <a:pt x="0" y="76885"/>
                  </a:moveTo>
                  <a:cubicBezTo>
                    <a:pt x="147010" y="17491"/>
                    <a:pt x="313404" y="39206"/>
                    <a:pt x="441236" y="134467"/>
                  </a:cubicBezTo>
                  <a:cubicBezTo>
                    <a:pt x="564622" y="226415"/>
                    <a:pt x="635886" y="374857"/>
                    <a:pt x="631721" y="531248"/>
                  </a:cubicBezTo>
                  <a:lnTo>
                    <a:pt x="169453" y="518292"/>
                  </a:lnTo>
                  <a:lnTo>
                    <a:pt x="0" y="76885"/>
                  </a:lnTo>
                  <a:close/>
                </a:path>
                <a:path w="632721" h="531248" fill="none">
                  <a:moveTo>
                    <a:pt x="0" y="76885"/>
                  </a:moveTo>
                  <a:cubicBezTo>
                    <a:pt x="147010" y="17491"/>
                    <a:pt x="381340" y="-46684"/>
                    <a:pt x="509172" y="48577"/>
                  </a:cubicBezTo>
                  <a:cubicBezTo>
                    <a:pt x="632558" y="140525"/>
                    <a:pt x="635886" y="374857"/>
                    <a:pt x="631721" y="531248"/>
                  </a:cubicBezTo>
                </a:path>
              </a:pathLst>
            </a:cu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9" name="弧形 185">
              <a:extLst>
                <a:ext uri="{FF2B5EF4-FFF2-40B4-BE49-F238E27FC236}">
                  <a16:creationId xmlns:a16="http://schemas.microsoft.com/office/drawing/2014/main" id="{02F05616-4D96-4790-94D5-AC4631A5C6B3}"/>
                </a:ext>
              </a:extLst>
            </p:cNvPr>
            <p:cNvSpPr/>
            <p:nvPr/>
          </p:nvSpPr>
          <p:spPr>
            <a:xfrm rot="13899429">
              <a:off x="7543139" y="4687693"/>
              <a:ext cx="632721" cy="531248"/>
            </a:xfrm>
            <a:custGeom>
              <a:avLst/>
              <a:gdLst>
                <a:gd name="connsiteX0" fmla="*/ 292988 w 924881"/>
                <a:gd name="connsiteY0" fmla="*/ 32997 h 948807"/>
                <a:gd name="connsiteX1" fmla="*/ 734224 w 924881"/>
                <a:gd name="connsiteY1" fmla="*/ 90579 h 948807"/>
                <a:gd name="connsiteX2" fmla="*/ 924709 w 924881"/>
                <a:gd name="connsiteY2" fmla="*/ 487360 h 948807"/>
                <a:gd name="connsiteX3" fmla="*/ 462441 w 924881"/>
                <a:gd name="connsiteY3" fmla="*/ 474404 h 948807"/>
                <a:gd name="connsiteX4" fmla="*/ 292988 w 924881"/>
                <a:gd name="connsiteY4" fmla="*/ 32997 h 948807"/>
                <a:gd name="connsiteX0" fmla="*/ 292988 w 924881"/>
                <a:gd name="connsiteY0" fmla="*/ 32997 h 948807"/>
                <a:gd name="connsiteX1" fmla="*/ 734224 w 924881"/>
                <a:gd name="connsiteY1" fmla="*/ 90579 h 948807"/>
                <a:gd name="connsiteX2" fmla="*/ 924709 w 924881"/>
                <a:gd name="connsiteY2" fmla="*/ 487360 h 948807"/>
                <a:gd name="connsiteX0" fmla="*/ 0 w 632721"/>
                <a:gd name="connsiteY0" fmla="*/ 76885 h 531248"/>
                <a:gd name="connsiteX1" fmla="*/ 441236 w 632721"/>
                <a:gd name="connsiteY1" fmla="*/ 134467 h 531248"/>
                <a:gd name="connsiteX2" fmla="*/ 631721 w 632721"/>
                <a:gd name="connsiteY2" fmla="*/ 531248 h 531248"/>
                <a:gd name="connsiteX3" fmla="*/ 169453 w 632721"/>
                <a:gd name="connsiteY3" fmla="*/ 518292 h 531248"/>
                <a:gd name="connsiteX4" fmla="*/ 0 w 632721"/>
                <a:gd name="connsiteY4" fmla="*/ 76885 h 531248"/>
                <a:gd name="connsiteX0" fmla="*/ 0 w 632721"/>
                <a:gd name="connsiteY0" fmla="*/ 76885 h 531248"/>
                <a:gd name="connsiteX1" fmla="*/ 509172 w 632721"/>
                <a:gd name="connsiteY1" fmla="*/ 48577 h 531248"/>
                <a:gd name="connsiteX2" fmla="*/ 631721 w 632721"/>
                <a:gd name="connsiteY2" fmla="*/ 531248 h 531248"/>
              </a:gdLst>
              <a:ahLst/>
              <a:cxnLst>
                <a:cxn ang="0">
                  <a:pos x="connsiteX0" y="connsiteY0"/>
                </a:cxn>
                <a:cxn ang="0">
                  <a:pos x="connsiteX1" y="connsiteY1"/>
                </a:cxn>
                <a:cxn ang="0">
                  <a:pos x="connsiteX2" y="connsiteY2"/>
                </a:cxn>
              </a:cxnLst>
              <a:rect l="l" t="t" r="r" b="b"/>
              <a:pathLst>
                <a:path w="632721" h="531248" stroke="0" extrusionOk="0">
                  <a:moveTo>
                    <a:pt x="0" y="76885"/>
                  </a:moveTo>
                  <a:cubicBezTo>
                    <a:pt x="147010" y="17491"/>
                    <a:pt x="313404" y="39206"/>
                    <a:pt x="441236" y="134467"/>
                  </a:cubicBezTo>
                  <a:cubicBezTo>
                    <a:pt x="564622" y="226415"/>
                    <a:pt x="635886" y="374857"/>
                    <a:pt x="631721" y="531248"/>
                  </a:cubicBezTo>
                  <a:lnTo>
                    <a:pt x="169453" y="518292"/>
                  </a:lnTo>
                  <a:lnTo>
                    <a:pt x="0" y="76885"/>
                  </a:lnTo>
                  <a:close/>
                </a:path>
                <a:path w="632721" h="531248" fill="none">
                  <a:moveTo>
                    <a:pt x="0" y="76885"/>
                  </a:moveTo>
                  <a:cubicBezTo>
                    <a:pt x="147010" y="17491"/>
                    <a:pt x="381340" y="-46684"/>
                    <a:pt x="509172" y="48577"/>
                  </a:cubicBezTo>
                  <a:cubicBezTo>
                    <a:pt x="632558" y="140525"/>
                    <a:pt x="635886" y="374857"/>
                    <a:pt x="631721" y="531248"/>
                  </a:cubicBezTo>
                </a:path>
              </a:pathLst>
            </a:cu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BFB833E4-DEB3-49EF-99BA-38014C626B6C}"/>
                </a:ext>
              </a:extLst>
            </p:cNvPr>
            <p:cNvGrpSpPr/>
            <p:nvPr/>
          </p:nvGrpSpPr>
          <p:grpSpPr>
            <a:xfrm>
              <a:off x="2908089" y="5304376"/>
              <a:ext cx="437086" cy="286570"/>
              <a:chOff x="2906323" y="5472457"/>
              <a:chExt cx="437086" cy="286570"/>
            </a:xfrm>
          </p:grpSpPr>
          <p:sp>
            <p:nvSpPr>
              <p:cNvPr id="190" name="矩形 189">
                <a:extLst>
                  <a:ext uri="{FF2B5EF4-FFF2-40B4-BE49-F238E27FC236}">
                    <a16:creationId xmlns:a16="http://schemas.microsoft.com/office/drawing/2014/main" id="{18AAEF50-5CCF-4816-9B1D-F983F49F3B46}"/>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3FC42E12-D034-4ABE-A3A0-58F5646492E9}"/>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00" name="组合 199">
              <a:extLst>
                <a:ext uri="{FF2B5EF4-FFF2-40B4-BE49-F238E27FC236}">
                  <a16:creationId xmlns:a16="http://schemas.microsoft.com/office/drawing/2014/main" id="{8CBEBA66-E1C9-46E3-BC31-77172AFAB3EC}"/>
                </a:ext>
              </a:extLst>
            </p:cNvPr>
            <p:cNvGrpSpPr/>
            <p:nvPr/>
          </p:nvGrpSpPr>
          <p:grpSpPr>
            <a:xfrm>
              <a:off x="2902666" y="4828649"/>
              <a:ext cx="437222" cy="286570"/>
              <a:chOff x="2906323" y="5472457"/>
              <a:chExt cx="437086" cy="286570"/>
            </a:xfrm>
          </p:grpSpPr>
          <p:sp>
            <p:nvSpPr>
              <p:cNvPr id="201" name="矩形 200">
                <a:extLst>
                  <a:ext uri="{FF2B5EF4-FFF2-40B4-BE49-F238E27FC236}">
                    <a16:creationId xmlns:a16="http://schemas.microsoft.com/office/drawing/2014/main" id="{5F02A858-976A-42A8-8EA4-DEED63A4ABA1}"/>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18E702C9-EE3E-4CD0-B2B1-87BE439CAE1E}"/>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03" name="组合 202">
              <a:extLst>
                <a:ext uri="{FF2B5EF4-FFF2-40B4-BE49-F238E27FC236}">
                  <a16:creationId xmlns:a16="http://schemas.microsoft.com/office/drawing/2014/main" id="{8E318444-6170-4516-B39C-B454B7953E49}"/>
                </a:ext>
              </a:extLst>
            </p:cNvPr>
            <p:cNvGrpSpPr/>
            <p:nvPr/>
          </p:nvGrpSpPr>
          <p:grpSpPr>
            <a:xfrm>
              <a:off x="4619947" y="5322055"/>
              <a:ext cx="437086" cy="286570"/>
              <a:chOff x="2906323" y="5472457"/>
              <a:chExt cx="437086" cy="286570"/>
            </a:xfrm>
          </p:grpSpPr>
          <p:sp>
            <p:nvSpPr>
              <p:cNvPr id="204" name="矩形 203">
                <a:extLst>
                  <a:ext uri="{FF2B5EF4-FFF2-40B4-BE49-F238E27FC236}">
                    <a16:creationId xmlns:a16="http://schemas.microsoft.com/office/drawing/2014/main" id="{A8236178-01FE-488B-B8A6-A43CA44BFC12}"/>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AAEF809A-D2AE-49C7-91B0-8CBF72B52F0C}"/>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06" name="组合 205">
              <a:extLst>
                <a:ext uri="{FF2B5EF4-FFF2-40B4-BE49-F238E27FC236}">
                  <a16:creationId xmlns:a16="http://schemas.microsoft.com/office/drawing/2014/main" id="{AE8B9B43-95EC-4C11-BCB4-3806D99AEB92}"/>
                </a:ext>
              </a:extLst>
            </p:cNvPr>
            <p:cNvGrpSpPr/>
            <p:nvPr/>
          </p:nvGrpSpPr>
          <p:grpSpPr>
            <a:xfrm>
              <a:off x="4619947" y="4836711"/>
              <a:ext cx="437086" cy="286570"/>
              <a:chOff x="2906323" y="5472457"/>
              <a:chExt cx="437086" cy="286570"/>
            </a:xfrm>
          </p:grpSpPr>
          <p:sp>
            <p:nvSpPr>
              <p:cNvPr id="207" name="矩形 206">
                <a:extLst>
                  <a:ext uri="{FF2B5EF4-FFF2-40B4-BE49-F238E27FC236}">
                    <a16:creationId xmlns:a16="http://schemas.microsoft.com/office/drawing/2014/main" id="{C1E50956-0805-4271-A092-C33A129E9A24}"/>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文本框 207">
                <a:extLst>
                  <a:ext uri="{FF2B5EF4-FFF2-40B4-BE49-F238E27FC236}">
                    <a16:creationId xmlns:a16="http://schemas.microsoft.com/office/drawing/2014/main" id="{4ED28F8F-572F-4A0A-B3E3-2BF1CE2CF5FF}"/>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09" name="组合 208">
              <a:extLst>
                <a:ext uri="{FF2B5EF4-FFF2-40B4-BE49-F238E27FC236}">
                  <a16:creationId xmlns:a16="http://schemas.microsoft.com/office/drawing/2014/main" id="{144927EB-AD96-462C-A037-13DCE54B5DF1}"/>
                </a:ext>
              </a:extLst>
            </p:cNvPr>
            <p:cNvGrpSpPr/>
            <p:nvPr/>
          </p:nvGrpSpPr>
          <p:grpSpPr>
            <a:xfrm>
              <a:off x="6366440" y="5322055"/>
              <a:ext cx="437086" cy="286570"/>
              <a:chOff x="2906323" y="5472457"/>
              <a:chExt cx="437086" cy="286570"/>
            </a:xfrm>
          </p:grpSpPr>
          <p:sp>
            <p:nvSpPr>
              <p:cNvPr id="210" name="矩形 209">
                <a:extLst>
                  <a:ext uri="{FF2B5EF4-FFF2-40B4-BE49-F238E27FC236}">
                    <a16:creationId xmlns:a16="http://schemas.microsoft.com/office/drawing/2014/main" id="{1D2FDF11-3AFF-4851-B5E7-103AF0C23915}"/>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文本框 210">
                <a:extLst>
                  <a:ext uri="{FF2B5EF4-FFF2-40B4-BE49-F238E27FC236}">
                    <a16:creationId xmlns:a16="http://schemas.microsoft.com/office/drawing/2014/main" id="{63EBD464-6AC0-4CBC-9AAA-517627C4458E}"/>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12" name="组合 211">
              <a:extLst>
                <a:ext uri="{FF2B5EF4-FFF2-40B4-BE49-F238E27FC236}">
                  <a16:creationId xmlns:a16="http://schemas.microsoft.com/office/drawing/2014/main" id="{9CC4D7F6-020A-4BF3-9B48-AB45D9AB07E0}"/>
                </a:ext>
              </a:extLst>
            </p:cNvPr>
            <p:cNvGrpSpPr/>
            <p:nvPr/>
          </p:nvGrpSpPr>
          <p:grpSpPr>
            <a:xfrm>
              <a:off x="6370956" y="4828649"/>
              <a:ext cx="437086" cy="286570"/>
              <a:chOff x="2906323" y="5472457"/>
              <a:chExt cx="437086" cy="286570"/>
            </a:xfrm>
          </p:grpSpPr>
          <p:sp>
            <p:nvSpPr>
              <p:cNvPr id="213" name="矩形 212">
                <a:extLst>
                  <a:ext uri="{FF2B5EF4-FFF2-40B4-BE49-F238E27FC236}">
                    <a16:creationId xmlns:a16="http://schemas.microsoft.com/office/drawing/2014/main" id="{8ED7C430-9E18-4C11-8083-4D39126EFC8E}"/>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a:extLst>
                  <a:ext uri="{FF2B5EF4-FFF2-40B4-BE49-F238E27FC236}">
                    <a16:creationId xmlns:a16="http://schemas.microsoft.com/office/drawing/2014/main" id="{2BDAEB7C-466E-48D4-B15F-F2713737E07D}"/>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15" name="组合 214">
              <a:extLst>
                <a:ext uri="{FF2B5EF4-FFF2-40B4-BE49-F238E27FC236}">
                  <a16:creationId xmlns:a16="http://schemas.microsoft.com/office/drawing/2014/main" id="{9D3CC069-33EC-43BE-AFD9-0A2274B2F568}"/>
                </a:ext>
              </a:extLst>
            </p:cNvPr>
            <p:cNvGrpSpPr/>
            <p:nvPr/>
          </p:nvGrpSpPr>
          <p:grpSpPr>
            <a:xfrm>
              <a:off x="7915069" y="5324664"/>
              <a:ext cx="437086" cy="286570"/>
              <a:chOff x="2906323" y="5472457"/>
              <a:chExt cx="437086" cy="286570"/>
            </a:xfrm>
          </p:grpSpPr>
          <p:sp>
            <p:nvSpPr>
              <p:cNvPr id="216" name="矩形 215">
                <a:extLst>
                  <a:ext uri="{FF2B5EF4-FFF2-40B4-BE49-F238E27FC236}">
                    <a16:creationId xmlns:a16="http://schemas.microsoft.com/office/drawing/2014/main" id="{03C3B0EF-51BF-49E5-A050-22B51DFF9177}"/>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文本框 216">
                <a:extLst>
                  <a:ext uri="{FF2B5EF4-FFF2-40B4-BE49-F238E27FC236}">
                    <a16:creationId xmlns:a16="http://schemas.microsoft.com/office/drawing/2014/main" id="{FC67CCC4-C6A6-4572-B07F-362834BD3AFA}"/>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grpSp>
          <p:nvGrpSpPr>
            <p:cNvPr id="218" name="组合 217">
              <a:extLst>
                <a:ext uri="{FF2B5EF4-FFF2-40B4-BE49-F238E27FC236}">
                  <a16:creationId xmlns:a16="http://schemas.microsoft.com/office/drawing/2014/main" id="{53637A6C-A51F-4963-A287-3B4AC251C8A8}"/>
                </a:ext>
              </a:extLst>
            </p:cNvPr>
            <p:cNvGrpSpPr/>
            <p:nvPr/>
          </p:nvGrpSpPr>
          <p:grpSpPr>
            <a:xfrm>
              <a:off x="7919685" y="4833509"/>
              <a:ext cx="437086" cy="286570"/>
              <a:chOff x="2906323" y="5472457"/>
              <a:chExt cx="437086" cy="286570"/>
            </a:xfrm>
          </p:grpSpPr>
          <p:sp>
            <p:nvSpPr>
              <p:cNvPr id="219" name="矩形 218">
                <a:extLst>
                  <a:ext uri="{FF2B5EF4-FFF2-40B4-BE49-F238E27FC236}">
                    <a16:creationId xmlns:a16="http://schemas.microsoft.com/office/drawing/2014/main" id="{6DE6BE70-A69A-4D30-8536-0D3590E7B449}"/>
                  </a:ext>
                </a:extLst>
              </p:cNvPr>
              <p:cNvSpPr/>
              <p:nvPr/>
            </p:nvSpPr>
            <p:spPr>
              <a:xfrm>
                <a:off x="2915555" y="5472457"/>
                <a:ext cx="427854" cy="28657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CD0FCFF3-188D-46E0-9E45-41B83B2AFDEA}"/>
                  </a:ext>
                </a:extLst>
              </p:cNvPr>
              <p:cNvSpPr txBox="1"/>
              <p:nvPr/>
            </p:nvSpPr>
            <p:spPr>
              <a:xfrm>
                <a:off x="2906323" y="5508020"/>
                <a:ext cx="431799" cy="215444"/>
              </a:xfrm>
              <a:prstGeom prst="rect">
                <a:avLst/>
              </a:prstGeom>
              <a:noFill/>
            </p:spPr>
            <p:txBody>
              <a:bodyPr wrap="square" rtlCol="0">
                <a:spAutoFit/>
              </a:bodyPr>
              <a:lstStyle/>
              <a:p>
                <a:pPr algn="ctr"/>
                <a:r>
                  <a:rPr lang="en-US" altLang="zh-CN" sz="800" dirty="0">
                    <a:latin typeface="Calibri" panose="020F0502020204030204" pitchFamily="34" charset="0"/>
                    <a:cs typeface="Calibri" panose="020F0502020204030204" pitchFamily="34" charset="0"/>
                  </a:rPr>
                  <a:t>GRU</a:t>
                </a:r>
                <a:endParaRPr lang="zh-CN" altLang="en-US" sz="800" dirty="0">
                  <a:latin typeface="Calibri" panose="020F0502020204030204" pitchFamily="34" charset="0"/>
                  <a:cs typeface="Calibri" panose="020F0502020204030204" pitchFamily="34" charset="0"/>
                </a:endParaRPr>
              </a:p>
            </p:txBody>
          </p:sp>
        </p:grpSp>
        <p:cxnSp>
          <p:nvCxnSpPr>
            <p:cNvPr id="221" name="Straight Arrow Connector 91">
              <a:extLst>
                <a:ext uri="{FF2B5EF4-FFF2-40B4-BE49-F238E27FC236}">
                  <a16:creationId xmlns:a16="http://schemas.microsoft.com/office/drawing/2014/main" id="{E58A8161-1A1C-4E5E-B528-DB87C91128A1}"/>
                </a:ext>
              </a:extLst>
            </p:cNvPr>
            <p:cNvCxnSpPr>
              <a:cxnSpLocks/>
            </p:cNvCxnSpPr>
            <p:nvPr/>
          </p:nvCxnSpPr>
          <p:spPr>
            <a:xfrm>
              <a:off x="3152032" y="4550844"/>
              <a:ext cx="0" cy="282665"/>
            </a:xfrm>
            <a:prstGeom prst="straightConnector1">
              <a:avLst/>
            </a:prstGeom>
            <a:noFill/>
            <a:ln w="12700" cap="flat" cmpd="sng" algn="ctr">
              <a:solidFill>
                <a:sysClr val="windowText" lastClr="000000"/>
              </a:solidFill>
              <a:prstDash val="solid"/>
              <a:tailEnd type="arrow"/>
            </a:ln>
            <a:effectLst/>
          </p:spPr>
        </p:cxnSp>
        <p:cxnSp>
          <p:nvCxnSpPr>
            <p:cNvPr id="225" name="Straight Arrow Connector 91">
              <a:extLst>
                <a:ext uri="{FF2B5EF4-FFF2-40B4-BE49-F238E27FC236}">
                  <a16:creationId xmlns:a16="http://schemas.microsoft.com/office/drawing/2014/main" id="{6B60ADFD-2ACF-451B-8B58-06BCB69D023B}"/>
                </a:ext>
              </a:extLst>
            </p:cNvPr>
            <p:cNvCxnSpPr>
              <a:cxnSpLocks/>
            </p:cNvCxnSpPr>
            <p:nvPr/>
          </p:nvCxnSpPr>
          <p:spPr>
            <a:xfrm>
              <a:off x="4835846" y="4550844"/>
              <a:ext cx="0" cy="282665"/>
            </a:xfrm>
            <a:prstGeom prst="straightConnector1">
              <a:avLst/>
            </a:prstGeom>
            <a:noFill/>
            <a:ln w="12700" cap="flat" cmpd="sng" algn="ctr">
              <a:solidFill>
                <a:sysClr val="windowText" lastClr="000000"/>
              </a:solidFill>
              <a:prstDash val="solid"/>
              <a:tailEnd type="arrow"/>
            </a:ln>
            <a:effectLst/>
          </p:spPr>
        </p:cxnSp>
        <p:cxnSp>
          <p:nvCxnSpPr>
            <p:cNvPr id="226" name="Straight Arrow Connector 91">
              <a:extLst>
                <a:ext uri="{FF2B5EF4-FFF2-40B4-BE49-F238E27FC236}">
                  <a16:creationId xmlns:a16="http://schemas.microsoft.com/office/drawing/2014/main" id="{AF5301E1-1E71-4033-8133-F1136F752658}"/>
                </a:ext>
              </a:extLst>
            </p:cNvPr>
            <p:cNvCxnSpPr>
              <a:cxnSpLocks/>
            </p:cNvCxnSpPr>
            <p:nvPr/>
          </p:nvCxnSpPr>
          <p:spPr>
            <a:xfrm>
              <a:off x="6603693" y="4540406"/>
              <a:ext cx="0" cy="282665"/>
            </a:xfrm>
            <a:prstGeom prst="straightConnector1">
              <a:avLst/>
            </a:prstGeom>
            <a:noFill/>
            <a:ln w="12700" cap="flat" cmpd="sng" algn="ctr">
              <a:solidFill>
                <a:sysClr val="windowText" lastClr="000000"/>
              </a:solidFill>
              <a:prstDash val="solid"/>
              <a:tailEnd type="arrow"/>
            </a:ln>
            <a:effectLst/>
          </p:spPr>
        </p:cxnSp>
        <p:cxnSp>
          <p:nvCxnSpPr>
            <p:cNvPr id="227" name="Straight Arrow Connector 91">
              <a:extLst>
                <a:ext uri="{FF2B5EF4-FFF2-40B4-BE49-F238E27FC236}">
                  <a16:creationId xmlns:a16="http://schemas.microsoft.com/office/drawing/2014/main" id="{C9364C70-4F61-4E7E-8F47-4CA3CF8E926E}"/>
                </a:ext>
              </a:extLst>
            </p:cNvPr>
            <p:cNvCxnSpPr>
              <a:cxnSpLocks/>
            </p:cNvCxnSpPr>
            <p:nvPr/>
          </p:nvCxnSpPr>
          <p:spPr>
            <a:xfrm>
              <a:off x="8124831" y="4550844"/>
              <a:ext cx="0" cy="282665"/>
            </a:xfrm>
            <a:prstGeom prst="straightConnector1">
              <a:avLst/>
            </a:prstGeom>
            <a:noFill/>
            <a:ln w="12700" cap="flat" cmpd="sng" algn="ctr">
              <a:solidFill>
                <a:sysClr val="windowText" lastClr="000000"/>
              </a:solidFill>
              <a:prstDash val="solid"/>
              <a:tailEnd type="arrow"/>
            </a:ln>
            <a:effectLst/>
          </p:spPr>
        </p:cxnSp>
        <p:grpSp>
          <p:nvGrpSpPr>
            <p:cNvPr id="251" name="组合 250">
              <a:extLst>
                <a:ext uri="{FF2B5EF4-FFF2-40B4-BE49-F238E27FC236}">
                  <a16:creationId xmlns:a16="http://schemas.microsoft.com/office/drawing/2014/main" id="{BED0E2FB-DC47-4CF0-B71E-29293EFB5C42}"/>
                </a:ext>
              </a:extLst>
            </p:cNvPr>
            <p:cNvGrpSpPr/>
            <p:nvPr/>
          </p:nvGrpSpPr>
          <p:grpSpPr>
            <a:xfrm>
              <a:off x="3366285" y="4953316"/>
              <a:ext cx="1264829" cy="81267"/>
              <a:chOff x="3320773" y="6076467"/>
              <a:chExt cx="1264829" cy="81267"/>
            </a:xfrm>
          </p:grpSpPr>
          <p:sp>
            <p:nvSpPr>
              <p:cNvPr id="246" name="弧形 245">
                <a:extLst>
                  <a:ext uri="{FF2B5EF4-FFF2-40B4-BE49-F238E27FC236}">
                    <a16:creationId xmlns:a16="http://schemas.microsoft.com/office/drawing/2014/main" id="{2732F3C8-21F3-4D96-BBBA-C9C7D051BD01}"/>
                  </a:ext>
                </a:extLst>
              </p:cNvPr>
              <p:cNvSpPr/>
              <p:nvPr/>
            </p:nvSpPr>
            <p:spPr>
              <a:xfrm>
                <a:off x="4202611" y="6076467"/>
                <a:ext cx="84665" cy="81267"/>
              </a:xfrm>
              <a:prstGeom prst="arc">
                <a:avLst>
                  <a:gd name="adj1" fmla="val 11078628"/>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8" name="直接连接符 247">
                <a:extLst>
                  <a:ext uri="{FF2B5EF4-FFF2-40B4-BE49-F238E27FC236}">
                    <a16:creationId xmlns:a16="http://schemas.microsoft.com/office/drawing/2014/main" id="{4E59431B-D7DD-42A3-9F41-6B620B0892DC}"/>
                  </a:ext>
                </a:extLst>
              </p:cNvPr>
              <p:cNvCxnSpPr>
                <a:cxnSpLocks/>
                <a:stCxn id="246" idx="2"/>
              </p:cNvCxnSpPr>
              <p:nvPr/>
            </p:nvCxnSpPr>
            <p:spPr>
              <a:xfrm>
                <a:off x="4287276" y="6117101"/>
                <a:ext cx="2983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0819E6A3-DFB0-4F9F-93CE-438A5616450D}"/>
                  </a:ext>
                </a:extLst>
              </p:cNvPr>
              <p:cNvCxnSpPr>
                <a:cxnSpLocks/>
                <a:stCxn id="246" idx="0"/>
              </p:cNvCxnSpPr>
              <p:nvPr/>
            </p:nvCxnSpPr>
            <p:spPr>
              <a:xfrm flipH="1">
                <a:off x="3320773" y="6113674"/>
                <a:ext cx="881989"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7" name="组合 256">
              <a:extLst>
                <a:ext uri="{FF2B5EF4-FFF2-40B4-BE49-F238E27FC236}">
                  <a16:creationId xmlns:a16="http://schemas.microsoft.com/office/drawing/2014/main" id="{93E7C23D-CCB1-4253-B046-7C4078D0E3EA}"/>
                </a:ext>
              </a:extLst>
            </p:cNvPr>
            <p:cNvGrpSpPr/>
            <p:nvPr/>
          </p:nvGrpSpPr>
          <p:grpSpPr>
            <a:xfrm>
              <a:off x="5078866" y="4949828"/>
              <a:ext cx="1300688" cy="81267"/>
              <a:chOff x="3288767" y="6076467"/>
              <a:chExt cx="1300688" cy="81267"/>
            </a:xfrm>
          </p:grpSpPr>
          <p:sp>
            <p:nvSpPr>
              <p:cNvPr id="258" name="弧形 257">
                <a:extLst>
                  <a:ext uri="{FF2B5EF4-FFF2-40B4-BE49-F238E27FC236}">
                    <a16:creationId xmlns:a16="http://schemas.microsoft.com/office/drawing/2014/main" id="{46C06C1D-6F64-4C58-90B8-30515862D80F}"/>
                  </a:ext>
                </a:extLst>
              </p:cNvPr>
              <p:cNvSpPr/>
              <p:nvPr/>
            </p:nvSpPr>
            <p:spPr>
              <a:xfrm>
                <a:off x="4202611" y="6076467"/>
                <a:ext cx="84665" cy="81267"/>
              </a:xfrm>
              <a:prstGeom prst="arc">
                <a:avLst>
                  <a:gd name="adj1" fmla="val 11078628"/>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9" name="直接连接符 258">
                <a:extLst>
                  <a:ext uri="{FF2B5EF4-FFF2-40B4-BE49-F238E27FC236}">
                    <a16:creationId xmlns:a16="http://schemas.microsoft.com/office/drawing/2014/main" id="{F68B51CD-60B8-4DCD-B086-7BBD4326FBB8}"/>
                  </a:ext>
                </a:extLst>
              </p:cNvPr>
              <p:cNvCxnSpPr>
                <a:cxnSpLocks/>
                <a:stCxn id="258" idx="2"/>
              </p:cNvCxnSpPr>
              <p:nvPr/>
            </p:nvCxnSpPr>
            <p:spPr>
              <a:xfrm>
                <a:off x="4287276" y="6117101"/>
                <a:ext cx="3021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85152C56-A5E6-4D46-B77B-ED477E9C3993}"/>
                  </a:ext>
                </a:extLst>
              </p:cNvPr>
              <p:cNvCxnSpPr>
                <a:cxnSpLocks/>
                <a:stCxn id="258" idx="0"/>
              </p:cNvCxnSpPr>
              <p:nvPr/>
            </p:nvCxnSpPr>
            <p:spPr>
              <a:xfrm flipH="1">
                <a:off x="3288767" y="6113674"/>
                <a:ext cx="913995"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AD6BEECD-A718-4050-84F9-8E3EDAF091AD}"/>
                </a:ext>
              </a:extLst>
            </p:cNvPr>
            <p:cNvGrpSpPr/>
            <p:nvPr/>
          </p:nvGrpSpPr>
          <p:grpSpPr>
            <a:xfrm>
              <a:off x="6814085" y="4946401"/>
              <a:ext cx="1128807" cy="81267"/>
              <a:chOff x="3490814" y="6076467"/>
              <a:chExt cx="1128807" cy="81267"/>
            </a:xfrm>
          </p:grpSpPr>
          <p:sp>
            <p:nvSpPr>
              <p:cNvPr id="264" name="弧形 263">
                <a:extLst>
                  <a:ext uri="{FF2B5EF4-FFF2-40B4-BE49-F238E27FC236}">
                    <a16:creationId xmlns:a16="http://schemas.microsoft.com/office/drawing/2014/main" id="{4E7C60B6-72EE-46AF-B331-255091FBEA4D}"/>
                  </a:ext>
                </a:extLst>
              </p:cNvPr>
              <p:cNvSpPr/>
              <p:nvPr/>
            </p:nvSpPr>
            <p:spPr>
              <a:xfrm>
                <a:off x="4202611" y="6076467"/>
                <a:ext cx="84665" cy="81267"/>
              </a:xfrm>
              <a:prstGeom prst="arc">
                <a:avLst>
                  <a:gd name="adj1" fmla="val 11078628"/>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5" name="直接连接符 264">
                <a:extLst>
                  <a:ext uri="{FF2B5EF4-FFF2-40B4-BE49-F238E27FC236}">
                    <a16:creationId xmlns:a16="http://schemas.microsoft.com/office/drawing/2014/main" id="{4B06F0E7-CD5B-4428-8BAA-628244D7677E}"/>
                  </a:ext>
                </a:extLst>
              </p:cNvPr>
              <p:cNvCxnSpPr>
                <a:cxnSpLocks/>
                <a:stCxn id="264" idx="2"/>
              </p:cNvCxnSpPr>
              <p:nvPr/>
            </p:nvCxnSpPr>
            <p:spPr>
              <a:xfrm>
                <a:off x="4287276" y="6117101"/>
                <a:ext cx="3323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F1B16127-5DEF-478A-8223-49AAD6A7646E}"/>
                  </a:ext>
                </a:extLst>
              </p:cNvPr>
              <p:cNvCxnSpPr>
                <a:cxnSpLocks/>
                <a:stCxn id="264" idx="0"/>
              </p:cNvCxnSpPr>
              <p:nvPr/>
            </p:nvCxnSpPr>
            <p:spPr>
              <a:xfrm flipH="1">
                <a:off x="3490814" y="6113674"/>
                <a:ext cx="711948" cy="3426"/>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71" name="直接箭头连接符 270">
              <a:extLst>
                <a:ext uri="{FF2B5EF4-FFF2-40B4-BE49-F238E27FC236}">
                  <a16:creationId xmlns:a16="http://schemas.microsoft.com/office/drawing/2014/main" id="{28FE137F-E7D8-4C14-911E-93605372EC41}"/>
                </a:ext>
              </a:extLst>
            </p:cNvPr>
            <p:cNvCxnSpPr>
              <a:cxnSpLocks/>
            </p:cNvCxnSpPr>
            <p:nvPr/>
          </p:nvCxnSpPr>
          <p:spPr>
            <a:xfrm>
              <a:off x="3351132" y="5475469"/>
              <a:ext cx="127820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EF305D26-28A4-496C-9D9F-304B8E6EB1C8}"/>
                </a:ext>
              </a:extLst>
            </p:cNvPr>
            <p:cNvCxnSpPr>
              <a:cxnSpLocks/>
            </p:cNvCxnSpPr>
            <p:nvPr/>
          </p:nvCxnSpPr>
          <p:spPr>
            <a:xfrm>
              <a:off x="5074230" y="5475469"/>
              <a:ext cx="127820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A231EA5E-0DFF-4675-B7A5-F6F3493030FB}"/>
                </a:ext>
              </a:extLst>
            </p:cNvPr>
            <p:cNvCxnSpPr>
              <a:cxnSpLocks/>
            </p:cNvCxnSpPr>
            <p:nvPr/>
          </p:nvCxnSpPr>
          <p:spPr>
            <a:xfrm>
              <a:off x="6825292" y="5467781"/>
              <a:ext cx="1117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87" name="组合 286">
              <a:extLst>
                <a:ext uri="{FF2B5EF4-FFF2-40B4-BE49-F238E27FC236}">
                  <a16:creationId xmlns:a16="http://schemas.microsoft.com/office/drawing/2014/main" id="{A0B85DC1-45C1-42BA-BE9A-9F807753C90D}"/>
                </a:ext>
              </a:extLst>
            </p:cNvPr>
            <p:cNvGrpSpPr/>
            <p:nvPr/>
          </p:nvGrpSpPr>
          <p:grpSpPr>
            <a:xfrm>
              <a:off x="2505971" y="4966773"/>
              <a:ext cx="983431" cy="825203"/>
              <a:chOff x="2505971" y="5213148"/>
              <a:chExt cx="983431" cy="825203"/>
            </a:xfrm>
          </p:grpSpPr>
          <p:grpSp>
            <p:nvGrpSpPr>
              <p:cNvPr id="285" name="组合 284">
                <a:extLst>
                  <a:ext uri="{FF2B5EF4-FFF2-40B4-BE49-F238E27FC236}">
                    <a16:creationId xmlns:a16="http://schemas.microsoft.com/office/drawing/2014/main" id="{624D9C99-9881-4E33-B90A-BB49278A3F46}"/>
                  </a:ext>
                </a:extLst>
              </p:cNvPr>
              <p:cNvGrpSpPr/>
              <p:nvPr/>
            </p:nvGrpSpPr>
            <p:grpSpPr>
              <a:xfrm>
                <a:off x="2606290" y="5213148"/>
                <a:ext cx="555237" cy="495256"/>
                <a:chOff x="2606290" y="5213148"/>
                <a:chExt cx="555237" cy="495256"/>
              </a:xfrm>
            </p:grpSpPr>
            <p:sp>
              <p:nvSpPr>
                <p:cNvPr id="283" name="弧形 282">
                  <a:extLst>
                    <a:ext uri="{FF2B5EF4-FFF2-40B4-BE49-F238E27FC236}">
                      <a16:creationId xmlns:a16="http://schemas.microsoft.com/office/drawing/2014/main" id="{FCF746EF-79F5-4028-AC6D-8C7F8BCB4FE6}"/>
                    </a:ext>
                  </a:extLst>
                </p:cNvPr>
                <p:cNvSpPr/>
                <p:nvPr/>
              </p:nvSpPr>
              <p:spPr>
                <a:xfrm rot="16378067">
                  <a:off x="2647582" y="5194458"/>
                  <a:ext cx="495256" cy="532635"/>
                </a:xfrm>
                <a:prstGeom prst="arc">
                  <a:avLst>
                    <a:gd name="adj1" fmla="val 17890668"/>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4" name="弧形 283">
                  <a:extLst>
                    <a:ext uri="{FF2B5EF4-FFF2-40B4-BE49-F238E27FC236}">
                      <a16:creationId xmlns:a16="http://schemas.microsoft.com/office/drawing/2014/main" id="{260FB432-2F56-431F-935E-757E879A95A1}"/>
                    </a:ext>
                  </a:extLst>
                </p:cNvPr>
                <p:cNvSpPr/>
                <p:nvPr/>
              </p:nvSpPr>
              <p:spPr>
                <a:xfrm rot="18885295">
                  <a:off x="2604591" y="5324716"/>
                  <a:ext cx="84665" cy="81267"/>
                </a:xfrm>
                <a:prstGeom prst="arc">
                  <a:avLst>
                    <a:gd name="adj1" fmla="val 11078628"/>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86" name="弧形 285">
                <a:extLst>
                  <a:ext uri="{FF2B5EF4-FFF2-40B4-BE49-F238E27FC236}">
                    <a16:creationId xmlns:a16="http://schemas.microsoft.com/office/drawing/2014/main" id="{50608F76-BF72-486E-BB8B-C6DF07F7752F}"/>
                  </a:ext>
                </a:extLst>
              </p:cNvPr>
              <p:cNvSpPr/>
              <p:nvPr/>
            </p:nvSpPr>
            <p:spPr>
              <a:xfrm rot="11461906">
                <a:off x="2505971" y="5274565"/>
                <a:ext cx="983431" cy="763786"/>
              </a:xfrm>
              <a:prstGeom prst="arc">
                <a:avLst>
                  <a:gd name="adj1" fmla="val 15706822"/>
                  <a:gd name="adj2" fmla="val 145805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89" name="直接连接符 288">
              <a:extLst>
                <a:ext uri="{FF2B5EF4-FFF2-40B4-BE49-F238E27FC236}">
                  <a16:creationId xmlns:a16="http://schemas.microsoft.com/office/drawing/2014/main" id="{8087CED3-22A0-4CF5-A61A-8212CDD8950E}"/>
                </a:ext>
              </a:extLst>
            </p:cNvPr>
            <p:cNvCxnSpPr/>
            <p:nvPr/>
          </p:nvCxnSpPr>
          <p:spPr>
            <a:xfrm>
              <a:off x="2985191" y="5795142"/>
              <a:ext cx="1747659"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0" name="矩形 289">
              <a:extLst>
                <a:ext uri="{FF2B5EF4-FFF2-40B4-BE49-F238E27FC236}">
                  <a16:creationId xmlns:a16="http://schemas.microsoft.com/office/drawing/2014/main" id="{726C4AB1-92C8-4CE3-BF5A-D13398E5C302}"/>
                </a:ext>
              </a:extLst>
            </p:cNvPr>
            <p:cNvSpPr/>
            <p:nvPr/>
          </p:nvSpPr>
          <p:spPr>
            <a:xfrm>
              <a:off x="4736319" y="5728098"/>
              <a:ext cx="989990" cy="134088"/>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C91075D0-FE8F-48D1-B9B0-6B53A98F889C}"/>
                </a:ext>
              </a:extLst>
            </p:cNvPr>
            <p:cNvSpPr/>
            <p:nvPr/>
          </p:nvSpPr>
          <p:spPr>
            <a:xfrm>
              <a:off x="5733469" y="5727340"/>
              <a:ext cx="989990" cy="139388"/>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0" name="组合 299">
              <a:extLst>
                <a:ext uri="{FF2B5EF4-FFF2-40B4-BE49-F238E27FC236}">
                  <a16:creationId xmlns:a16="http://schemas.microsoft.com/office/drawing/2014/main" id="{AE1D8C16-8447-45A8-AF9A-FF0CCE9F8EB1}"/>
                </a:ext>
              </a:extLst>
            </p:cNvPr>
            <p:cNvGrpSpPr/>
            <p:nvPr/>
          </p:nvGrpSpPr>
          <p:grpSpPr>
            <a:xfrm>
              <a:off x="6723459" y="5457708"/>
              <a:ext cx="1889746" cy="337434"/>
              <a:chOff x="6723459" y="5704083"/>
              <a:chExt cx="1889746" cy="337434"/>
            </a:xfrm>
          </p:grpSpPr>
          <p:sp>
            <p:nvSpPr>
              <p:cNvPr id="292" name="弧形 291">
                <a:extLst>
                  <a:ext uri="{FF2B5EF4-FFF2-40B4-BE49-F238E27FC236}">
                    <a16:creationId xmlns:a16="http://schemas.microsoft.com/office/drawing/2014/main" id="{C5920108-4E2D-4171-B7A1-246E1E51EFB3}"/>
                  </a:ext>
                </a:extLst>
              </p:cNvPr>
              <p:cNvSpPr/>
              <p:nvPr/>
            </p:nvSpPr>
            <p:spPr>
              <a:xfrm>
                <a:off x="8098995" y="5704083"/>
                <a:ext cx="514210" cy="337434"/>
              </a:xfrm>
              <a:prstGeom prst="arc">
                <a:avLst>
                  <a:gd name="adj1" fmla="val 16200000"/>
                  <a:gd name="adj2" fmla="val 562872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4" name="直接连接符 293">
                <a:extLst>
                  <a:ext uri="{FF2B5EF4-FFF2-40B4-BE49-F238E27FC236}">
                    <a16:creationId xmlns:a16="http://schemas.microsoft.com/office/drawing/2014/main" id="{F1412436-E364-4E09-A52C-3C998A23535C}"/>
                  </a:ext>
                </a:extLst>
              </p:cNvPr>
              <p:cNvCxnSpPr>
                <a:cxnSpLocks/>
                <a:stCxn id="292" idx="2"/>
              </p:cNvCxnSpPr>
              <p:nvPr/>
            </p:nvCxnSpPr>
            <p:spPr>
              <a:xfrm flipH="1">
                <a:off x="6723459" y="6041356"/>
                <a:ext cx="1621410" cy="161"/>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03" name="Straight Arrow Connector 97">
              <a:extLst>
                <a:ext uri="{FF2B5EF4-FFF2-40B4-BE49-F238E27FC236}">
                  <a16:creationId xmlns:a16="http://schemas.microsoft.com/office/drawing/2014/main" id="{A6C0D638-3327-4978-B57E-7735B6930C66}"/>
                </a:ext>
              </a:extLst>
            </p:cNvPr>
            <p:cNvCxnSpPr/>
            <p:nvPr/>
          </p:nvCxnSpPr>
          <p:spPr>
            <a:xfrm>
              <a:off x="5733469" y="5862186"/>
              <a:ext cx="0" cy="221456"/>
            </a:xfrm>
            <a:prstGeom prst="straightConnector1">
              <a:avLst/>
            </a:prstGeom>
            <a:noFill/>
            <a:ln w="9525" cap="flat" cmpd="sng" algn="ctr">
              <a:solidFill>
                <a:sysClr val="windowText" lastClr="000000"/>
              </a:solidFill>
              <a:prstDash val="solid"/>
              <a:tailEnd type="arrow"/>
            </a:ln>
            <a:effectLst/>
          </p:spPr>
        </p:cxnSp>
        <p:sp>
          <p:nvSpPr>
            <p:cNvPr id="304" name="Rectangle 147">
              <a:extLst>
                <a:ext uri="{FF2B5EF4-FFF2-40B4-BE49-F238E27FC236}">
                  <a16:creationId xmlns:a16="http://schemas.microsoft.com/office/drawing/2014/main" id="{2768D42A-2B56-4A6D-B756-441317D437DB}"/>
                </a:ext>
              </a:extLst>
            </p:cNvPr>
            <p:cNvSpPr/>
            <p:nvPr/>
          </p:nvSpPr>
          <p:spPr>
            <a:xfrm>
              <a:off x="5166772" y="6092030"/>
              <a:ext cx="1142996" cy="235744"/>
            </a:xfrm>
            <a:prstGeom prst="rect">
              <a:avLst/>
            </a:prstGeom>
            <a:solidFill>
              <a:srgbClr val="4BACC6"/>
            </a:solidFill>
            <a:ln w="635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5" name="TextBox 148">
              <a:extLst>
                <a:ext uri="{FF2B5EF4-FFF2-40B4-BE49-F238E27FC236}">
                  <a16:creationId xmlns:a16="http://schemas.microsoft.com/office/drawing/2014/main" id="{4D3F2190-1BFA-492D-A565-2364CBC34B58}"/>
                </a:ext>
              </a:extLst>
            </p:cNvPr>
            <p:cNvSpPr txBox="1"/>
            <p:nvPr/>
          </p:nvSpPr>
          <p:spPr>
            <a:xfrm>
              <a:off x="5214859" y="6069143"/>
              <a:ext cx="1113364" cy="261610"/>
            </a:xfrm>
            <a:prstGeom prst="rect">
              <a:avLst/>
            </a:prstGeom>
            <a:noFill/>
          </p:spPr>
          <p:txBody>
            <a:bodyPr wrap="square" rtlCol="0">
              <a:spAutoFit/>
            </a:bodyPr>
            <a:lstStyle/>
            <a:p>
              <a:pPr algn="ctr"/>
              <a:r>
                <a:rPr lang="en-US" sz="1100" dirty="0">
                  <a:solidFill>
                    <a:prstClr val="black"/>
                  </a:solidFill>
                  <a:latin typeface="Calibri"/>
                </a:rPr>
                <a:t>Classification</a:t>
              </a:r>
            </a:p>
          </p:txBody>
        </p:sp>
      </p:grpSp>
      <p:grpSp>
        <p:nvGrpSpPr>
          <p:cNvPr id="307" name="组合 306">
            <a:extLst>
              <a:ext uri="{FF2B5EF4-FFF2-40B4-BE49-F238E27FC236}">
                <a16:creationId xmlns:a16="http://schemas.microsoft.com/office/drawing/2014/main" id="{5EFA939B-4EF8-4DED-BB2C-1813254A9D31}"/>
              </a:ext>
            </a:extLst>
          </p:cNvPr>
          <p:cNvGrpSpPr/>
          <p:nvPr/>
        </p:nvGrpSpPr>
        <p:grpSpPr>
          <a:xfrm>
            <a:off x="3134646" y="4537039"/>
            <a:ext cx="4964349" cy="1287494"/>
            <a:chOff x="3117814" y="4795408"/>
            <a:chExt cx="4964349" cy="1287494"/>
          </a:xfrm>
        </p:grpSpPr>
        <p:cxnSp>
          <p:nvCxnSpPr>
            <p:cNvPr id="308" name="直接箭头连接符 307">
              <a:extLst>
                <a:ext uri="{FF2B5EF4-FFF2-40B4-BE49-F238E27FC236}">
                  <a16:creationId xmlns:a16="http://schemas.microsoft.com/office/drawing/2014/main" id="{99452DE6-A2A5-4830-935C-32AED2706A54}"/>
                </a:ext>
              </a:extLst>
            </p:cNvPr>
            <p:cNvCxnSpPr>
              <a:cxnSpLocks/>
            </p:cNvCxnSpPr>
            <p:nvPr/>
          </p:nvCxnSpPr>
          <p:spPr>
            <a:xfrm flipH="1" flipV="1">
              <a:off x="3117814" y="4799848"/>
              <a:ext cx="1366731" cy="7413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9" name="直接箭头连接符 308">
              <a:extLst>
                <a:ext uri="{FF2B5EF4-FFF2-40B4-BE49-F238E27FC236}">
                  <a16:creationId xmlns:a16="http://schemas.microsoft.com/office/drawing/2014/main" id="{5667585F-5085-4B93-B06B-E4C95D83A08E}"/>
                </a:ext>
              </a:extLst>
            </p:cNvPr>
            <p:cNvCxnSpPr>
              <a:cxnSpLocks/>
            </p:cNvCxnSpPr>
            <p:nvPr/>
          </p:nvCxnSpPr>
          <p:spPr>
            <a:xfrm flipH="1" flipV="1">
              <a:off x="4779001" y="4799848"/>
              <a:ext cx="5628" cy="400768"/>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DF89AF6B-E509-49AE-80E6-EB46DEA6B82B}"/>
                </a:ext>
              </a:extLst>
            </p:cNvPr>
            <p:cNvCxnSpPr>
              <a:cxnSpLocks/>
            </p:cNvCxnSpPr>
            <p:nvPr/>
          </p:nvCxnSpPr>
          <p:spPr>
            <a:xfrm flipH="1" flipV="1">
              <a:off x="6513342" y="4799848"/>
              <a:ext cx="5628" cy="400768"/>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0C2B137C-6A40-4248-A479-C849EB570B44}"/>
                </a:ext>
              </a:extLst>
            </p:cNvPr>
            <p:cNvCxnSpPr>
              <a:cxnSpLocks/>
            </p:cNvCxnSpPr>
            <p:nvPr/>
          </p:nvCxnSpPr>
          <p:spPr>
            <a:xfrm flipV="1">
              <a:off x="6969028" y="4795408"/>
              <a:ext cx="1113135" cy="703776"/>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121C3D5C-8E24-4685-A1EC-12B5BAA1B3EC}"/>
                </a:ext>
              </a:extLst>
            </p:cNvPr>
            <p:cNvSpPr/>
            <p:nvPr/>
          </p:nvSpPr>
          <p:spPr>
            <a:xfrm>
              <a:off x="4484545" y="5217460"/>
              <a:ext cx="2484483" cy="8654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文本框 312">
              <a:extLst>
                <a:ext uri="{FF2B5EF4-FFF2-40B4-BE49-F238E27FC236}">
                  <a16:creationId xmlns:a16="http://schemas.microsoft.com/office/drawing/2014/main" id="{9F23C05A-9EEE-42B3-847D-03B9C8954E0F}"/>
                </a:ext>
              </a:extLst>
            </p:cNvPr>
            <p:cNvSpPr txBox="1"/>
            <p:nvPr/>
          </p:nvSpPr>
          <p:spPr>
            <a:xfrm>
              <a:off x="4589587" y="5327791"/>
              <a:ext cx="1028214" cy="276999"/>
            </a:xfrm>
            <a:prstGeom prst="rect">
              <a:avLst/>
            </a:prstGeom>
            <a:noFill/>
          </p:spPr>
          <p:txBody>
            <a:bodyPr wrap="square" rtlCol="0">
              <a:spAutoFit/>
            </a:bodyPr>
            <a:lstStyle/>
            <a:p>
              <a:r>
                <a:rPr lang="en-US" altLang="zh-CN" sz="1200" dirty="0">
                  <a:cs typeface="Times New Roman" panose="02020603050405020304" pitchFamily="18" charset="0"/>
                </a:rPr>
                <a:t>Lower layer</a:t>
              </a:r>
              <a:endParaRPr lang="zh-CN" altLang="en-US" sz="1200" dirty="0">
                <a:cs typeface="Times New Roman" panose="02020603050405020304" pitchFamily="18" charset="0"/>
              </a:endParaRPr>
            </a:p>
          </p:txBody>
        </p:sp>
        <p:sp>
          <p:nvSpPr>
            <p:cNvPr id="314" name="箭头: 右 313">
              <a:extLst>
                <a:ext uri="{FF2B5EF4-FFF2-40B4-BE49-F238E27FC236}">
                  <a16:creationId xmlns:a16="http://schemas.microsoft.com/office/drawing/2014/main" id="{649AE70E-3EA8-4BAE-A468-920A26C19FA5}"/>
                </a:ext>
              </a:extLst>
            </p:cNvPr>
            <p:cNvSpPr/>
            <p:nvPr/>
          </p:nvSpPr>
          <p:spPr>
            <a:xfrm>
              <a:off x="5513818" y="5403262"/>
              <a:ext cx="316664" cy="12776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314">
              <a:extLst>
                <a:ext uri="{FF2B5EF4-FFF2-40B4-BE49-F238E27FC236}">
                  <a16:creationId xmlns:a16="http://schemas.microsoft.com/office/drawing/2014/main" id="{E663E58E-CE46-4E21-A42D-AA49FFBBFD44}"/>
                </a:ext>
              </a:extLst>
            </p:cNvPr>
            <p:cNvSpPr txBox="1"/>
            <p:nvPr/>
          </p:nvSpPr>
          <p:spPr>
            <a:xfrm>
              <a:off x="5815976" y="5312270"/>
              <a:ext cx="1026052" cy="276999"/>
            </a:xfrm>
            <a:prstGeom prst="rect">
              <a:avLst/>
            </a:prstGeom>
            <a:noFill/>
          </p:spPr>
          <p:txBody>
            <a:bodyPr wrap="square" rtlCol="0">
              <a:spAutoFit/>
            </a:bodyPr>
            <a:lstStyle/>
            <a:p>
              <a:r>
                <a:rPr lang="en-US" altLang="zh-CN" sz="1200" dirty="0">
                  <a:cs typeface="Times New Roman" panose="02020603050405020304" pitchFamily="18" charset="0"/>
                </a:rPr>
                <a:t>Higher layer</a:t>
              </a:r>
              <a:endParaRPr lang="zh-CN" altLang="en-US" sz="1200" dirty="0">
                <a:cs typeface="Times New Roman" panose="02020603050405020304" pitchFamily="18" charset="0"/>
              </a:endParaRPr>
            </a:p>
          </p:txBody>
        </p:sp>
      </p:grpSp>
      <p:sp>
        <p:nvSpPr>
          <p:cNvPr id="316" name="文本框 315">
            <a:extLst>
              <a:ext uri="{FF2B5EF4-FFF2-40B4-BE49-F238E27FC236}">
                <a16:creationId xmlns:a16="http://schemas.microsoft.com/office/drawing/2014/main" id="{A8FDBD50-EDFB-4164-9D9B-2061596CCEF9}"/>
              </a:ext>
            </a:extLst>
          </p:cNvPr>
          <p:cNvSpPr txBox="1"/>
          <p:nvPr/>
        </p:nvSpPr>
        <p:spPr>
          <a:xfrm>
            <a:off x="5120526" y="5364228"/>
            <a:ext cx="1126062" cy="276999"/>
          </a:xfrm>
          <a:prstGeom prst="rect">
            <a:avLst/>
          </a:prstGeom>
          <a:noFill/>
        </p:spPr>
        <p:txBody>
          <a:bodyPr wrap="square" rtlCol="0">
            <a:spAutoFit/>
          </a:bodyPr>
          <a:lstStyle/>
          <a:p>
            <a:r>
              <a:rPr lang="en-US" altLang="zh-CN" sz="1200" dirty="0">
                <a:solidFill>
                  <a:srgbClr val="FF0000"/>
                </a:solidFill>
                <a:cs typeface="Times New Roman" panose="02020603050405020304" pitchFamily="18" charset="0"/>
              </a:rPr>
              <a:t>Dependency</a:t>
            </a:r>
            <a:endParaRPr lang="zh-CN" altLang="en-US" sz="1200" dirty="0">
              <a:solidFill>
                <a:srgbClr val="FF0000"/>
              </a:solidFill>
              <a:cs typeface="Times New Roman" panose="02020603050405020304" pitchFamily="18" charset="0"/>
            </a:endParaRPr>
          </a:p>
        </p:txBody>
      </p:sp>
      <p:sp>
        <p:nvSpPr>
          <p:cNvPr id="317" name="矩形 316">
            <a:extLst>
              <a:ext uri="{FF2B5EF4-FFF2-40B4-BE49-F238E27FC236}">
                <a16:creationId xmlns:a16="http://schemas.microsoft.com/office/drawing/2014/main" id="{5D833937-B017-482B-841E-C5A676F5E64C}"/>
              </a:ext>
            </a:extLst>
          </p:cNvPr>
          <p:cNvSpPr/>
          <p:nvPr/>
        </p:nvSpPr>
        <p:spPr>
          <a:xfrm>
            <a:off x="2737654" y="4800556"/>
            <a:ext cx="5951356" cy="11590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9" name="直接箭头连接符 318">
            <a:extLst>
              <a:ext uri="{FF2B5EF4-FFF2-40B4-BE49-F238E27FC236}">
                <a16:creationId xmlns:a16="http://schemas.microsoft.com/office/drawing/2014/main" id="{7122405D-BADC-49FF-84EF-F405B67C6533}"/>
              </a:ext>
            </a:extLst>
          </p:cNvPr>
          <p:cNvCxnSpPr/>
          <p:nvPr/>
        </p:nvCxnSpPr>
        <p:spPr>
          <a:xfrm flipV="1">
            <a:off x="2029955" y="5627905"/>
            <a:ext cx="703595" cy="2847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1" name="文本框 320">
            <a:extLst>
              <a:ext uri="{FF2B5EF4-FFF2-40B4-BE49-F238E27FC236}">
                <a16:creationId xmlns:a16="http://schemas.microsoft.com/office/drawing/2014/main" id="{A4CF49E5-0A79-4B00-83B5-9E02B27DFED8}"/>
              </a:ext>
            </a:extLst>
          </p:cNvPr>
          <p:cNvSpPr txBox="1"/>
          <p:nvPr/>
        </p:nvSpPr>
        <p:spPr>
          <a:xfrm>
            <a:off x="607557" y="5912605"/>
            <a:ext cx="1417678" cy="400110"/>
          </a:xfrm>
          <a:prstGeom prst="rect">
            <a:avLst/>
          </a:prstGeom>
          <a:noFill/>
          <a:ln>
            <a:noFill/>
          </a:ln>
        </p:spPr>
        <p:txBody>
          <a:bodyPr wrap="square" rtlCol="0">
            <a:spAutoFit/>
          </a:bodyPr>
          <a:lstStyle/>
          <a:p>
            <a:pPr algn="ctr"/>
            <a:r>
              <a:rPr lang="en-US" altLang="zh-CN" sz="1000" dirty="0"/>
              <a:t>RNN with bi-direction GRU</a:t>
            </a:r>
            <a:endParaRPr lang="zh-CN" altLang="en-US" sz="1000" dirty="0"/>
          </a:p>
        </p:txBody>
      </p:sp>
    </p:spTree>
    <p:extLst>
      <p:ext uri="{BB962C8B-B14F-4D97-AF65-F5344CB8AC3E}">
        <p14:creationId xmlns:p14="http://schemas.microsoft.com/office/powerpoint/2010/main" val="9461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fill="hold"/>
                                        <p:tgtEl>
                                          <p:spTgt spid="307"/>
                                        </p:tgtEl>
                                        <p:attrNameLst>
                                          <p:attrName>ppt_x</p:attrName>
                                        </p:attrNameLst>
                                      </p:cBhvr>
                                      <p:tavLst>
                                        <p:tav tm="0">
                                          <p:val>
                                            <p:strVal val="#ppt_x"/>
                                          </p:val>
                                        </p:tav>
                                        <p:tav tm="100000">
                                          <p:val>
                                            <p:strVal val="#ppt_x"/>
                                          </p:val>
                                        </p:tav>
                                      </p:tavLst>
                                    </p:anim>
                                    <p:anim calcmode="lin" valueType="num">
                                      <p:cBhvr additive="base">
                                        <p:cTn id="8" dur="500" fill="hold"/>
                                        <p:tgtEl>
                                          <p:spTgt spid="3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6"/>
                                        </p:tgtEl>
                                        <p:attrNameLst>
                                          <p:attrName>style.visibility</p:attrName>
                                        </p:attrNameLst>
                                      </p:cBhvr>
                                      <p:to>
                                        <p:strVal val="visible"/>
                                      </p:to>
                                    </p:set>
                                    <p:anim calcmode="lin" valueType="num">
                                      <p:cBhvr additive="base">
                                        <p:cTn id="13" dur="500" fill="hold"/>
                                        <p:tgtEl>
                                          <p:spTgt spid="316"/>
                                        </p:tgtEl>
                                        <p:attrNameLst>
                                          <p:attrName>ppt_x</p:attrName>
                                        </p:attrNameLst>
                                      </p:cBhvr>
                                      <p:tavLst>
                                        <p:tav tm="0">
                                          <p:val>
                                            <p:strVal val="#ppt_x"/>
                                          </p:val>
                                        </p:tav>
                                        <p:tav tm="100000">
                                          <p:val>
                                            <p:strVal val="#ppt_x"/>
                                          </p:val>
                                        </p:tav>
                                      </p:tavLst>
                                    </p:anim>
                                    <p:anim calcmode="lin" valueType="num">
                                      <p:cBhvr additive="base">
                                        <p:cTn id="14" dur="500" fill="hold"/>
                                        <p:tgtEl>
                                          <p:spTgt spid="3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7"/>
                                        </p:tgtEl>
                                      </p:cBhvr>
                                    </p:animEffect>
                                    <p:set>
                                      <p:cBhvr>
                                        <p:cTn id="19" dur="1" fill="hold">
                                          <p:stCondLst>
                                            <p:cond delay="499"/>
                                          </p:stCondLst>
                                        </p:cTn>
                                        <p:tgtEl>
                                          <p:spTgt spid="30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16"/>
                                        </p:tgtEl>
                                      </p:cBhvr>
                                    </p:animEffect>
                                    <p:set>
                                      <p:cBhvr>
                                        <p:cTn id="22" dur="1" fill="hold">
                                          <p:stCondLst>
                                            <p:cond delay="499"/>
                                          </p:stCondLst>
                                        </p:cTn>
                                        <p:tgtEl>
                                          <p:spTgt spid="3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6"/>
                                        </p:tgtEl>
                                        <p:attrNameLst>
                                          <p:attrName>style.visibility</p:attrName>
                                        </p:attrNameLst>
                                      </p:cBhvr>
                                      <p:to>
                                        <p:strVal val="visible"/>
                                      </p:to>
                                    </p:set>
                                    <p:anim calcmode="lin" valueType="num">
                                      <p:cBhvr additive="base">
                                        <p:cTn id="27" dur="500" fill="hold"/>
                                        <p:tgtEl>
                                          <p:spTgt spid="306"/>
                                        </p:tgtEl>
                                        <p:attrNameLst>
                                          <p:attrName>ppt_x</p:attrName>
                                        </p:attrNameLst>
                                      </p:cBhvr>
                                      <p:tavLst>
                                        <p:tav tm="0">
                                          <p:val>
                                            <p:strVal val="#ppt_x"/>
                                          </p:val>
                                        </p:tav>
                                        <p:tav tm="100000">
                                          <p:val>
                                            <p:strVal val="#ppt_x"/>
                                          </p:val>
                                        </p:tav>
                                      </p:tavLst>
                                    </p:anim>
                                    <p:anim calcmode="lin" valueType="num">
                                      <p:cBhvr additive="base">
                                        <p:cTn id="28"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1"/>
                                        </p:tgtEl>
                                        <p:attrNameLst>
                                          <p:attrName>style.visibility</p:attrName>
                                        </p:attrNameLst>
                                      </p:cBhvr>
                                      <p:to>
                                        <p:strVal val="visible"/>
                                      </p:to>
                                    </p:set>
                                    <p:anim calcmode="lin" valueType="num">
                                      <p:cBhvr additive="base">
                                        <p:cTn id="33" dur="500" fill="hold"/>
                                        <p:tgtEl>
                                          <p:spTgt spid="321"/>
                                        </p:tgtEl>
                                        <p:attrNameLst>
                                          <p:attrName>ppt_x</p:attrName>
                                        </p:attrNameLst>
                                      </p:cBhvr>
                                      <p:tavLst>
                                        <p:tav tm="0">
                                          <p:val>
                                            <p:strVal val="#ppt_x"/>
                                          </p:val>
                                        </p:tav>
                                        <p:tav tm="100000">
                                          <p:val>
                                            <p:strVal val="#ppt_x"/>
                                          </p:val>
                                        </p:tav>
                                      </p:tavLst>
                                    </p:anim>
                                    <p:anim calcmode="lin" valueType="num">
                                      <p:cBhvr additive="base">
                                        <p:cTn id="34" dur="500" fill="hold"/>
                                        <p:tgtEl>
                                          <p:spTgt spid="32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9"/>
                                        </p:tgtEl>
                                        <p:attrNameLst>
                                          <p:attrName>style.visibility</p:attrName>
                                        </p:attrNameLst>
                                      </p:cBhvr>
                                      <p:to>
                                        <p:strVal val="visible"/>
                                      </p:to>
                                    </p:set>
                                    <p:anim calcmode="lin" valueType="num">
                                      <p:cBhvr additive="base">
                                        <p:cTn id="37" dur="500" fill="hold"/>
                                        <p:tgtEl>
                                          <p:spTgt spid="319"/>
                                        </p:tgtEl>
                                        <p:attrNameLst>
                                          <p:attrName>ppt_x</p:attrName>
                                        </p:attrNameLst>
                                      </p:cBhvr>
                                      <p:tavLst>
                                        <p:tav tm="0">
                                          <p:val>
                                            <p:strVal val="#ppt_x"/>
                                          </p:val>
                                        </p:tav>
                                        <p:tav tm="100000">
                                          <p:val>
                                            <p:strVal val="#ppt_x"/>
                                          </p:val>
                                        </p:tav>
                                      </p:tavLst>
                                    </p:anim>
                                    <p:anim calcmode="lin" valueType="num">
                                      <p:cBhvr additive="base">
                                        <p:cTn id="38" dur="500" fill="hold"/>
                                        <p:tgtEl>
                                          <p:spTgt spid="3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7"/>
                                        </p:tgtEl>
                                        <p:attrNameLst>
                                          <p:attrName>style.visibility</p:attrName>
                                        </p:attrNameLst>
                                      </p:cBhvr>
                                      <p:to>
                                        <p:strVal val="visible"/>
                                      </p:to>
                                    </p:set>
                                    <p:anim calcmode="lin" valueType="num">
                                      <p:cBhvr additive="base">
                                        <p:cTn id="41" dur="500" fill="hold"/>
                                        <p:tgtEl>
                                          <p:spTgt spid="317"/>
                                        </p:tgtEl>
                                        <p:attrNameLst>
                                          <p:attrName>ppt_x</p:attrName>
                                        </p:attrNameLst>
                                      </p:cBhvr>
                                      <p:tavLst>
                                        <p:tav tm="0">
                                          <p:val>
                                            <p:strVal val="#ppt_x"/>
                                          </p:val>
                                        </p:tav>
                                        <p:tav tm="100000">
                                          <p:val>
                                            <p:strVal val="#ppt_x"/>
                                          </p:val>
                                        </p:tav>
                                      </p:tavLst>
                                    </p:anim>
                                    <p:anim calcmode="lin" valueType="num">
                                      <p:cBhvr additive="base">
                                        <p:cTn id="42"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6" grpId="1"/>
      <p:bldP spid="317" grpId="0" animBg="1"/>
      <p:bldP spid="3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27FA6-D7CF-4B49-B39D-F1563D72EDB1}"/>
              </a:ext>
            </a:extLst>
          </p:cNvPr>
          <p:cNvSpPr>
            <a:spLocks noGrp="1"/>
          </p:cNvSpPr>
          <p:nvPr>
            <p:ph type="title"/>
          </p:nvPr>
        </p:nvSpPr>
        <p:spPr/>
        <p:txBody>
          <a:bodyPr/>
          <a:lstStyle/>
          <a:p>
            <a:pPr algn="l"/>
            <a:r>
              <a:rPr lang="en-US" altLang="zh-CN" dirty="0">
                <a:solidFill>
                  <a:prstClr val="white"/>
                </a:solidFill>
              </a:rPr>
              <a:t>Multi-level deep representations based method</a:t>
            </a:r>
          </a:p>
        </p:txBody>
      </p:sp>
      <mc:AlternateContent xmlns:mc="http://schemas.openxmlformats.org/markup-compatibility/2006" xmlns:a14="http://schemas.microsoft.com/office/drawing/2010/main">
        <mc:Choice Requires="a14">
          <p:sp>
            <p:nvSpPr>
              <p:cNvPr id="18" name="内容占位符 17">
                <a:extLst>
                  <a:ext uri="{FF2B5EF4-FFF2-40B4-BE49-F238E27FC236}">
                    <a16:creationId xmlns:a16="http://schemas.microsoft.com/office/drawing/2014/main" id="{52256535-37D4-4616-91CE-0BDC565ADF18}"/>
                  </a:ext>
                </a:extLst>
              </p:cNvPr>
              <p:cNvSpPr>
                <a:spLocks noGrp="1"/>
              </p:cNvSpPr>
              <p:nvPr>
                <p:ph idx="1"/>
              </p:nvPr>
            </p:nvSpPr>
            <p:spPr>
              <a:xfrm>
                <a:off x="250829" y="4403351"/>
                <a:ext cx="8662989" cy="2049838"/>
              </a:xfrm>
            </p:spPr>
            <p:txBody>
              <a:bodyPr/>
              <a:lstStyle/>
              <a:p>
                <a:r>
                  <a:rPr lang="en-US" altLang="zh-CN" sz="1400" dirty="0">
                    <a:solidFill>
                      <a:srgbClr val="00B0F0"/>
                    </a:solidFill>
                  </a:rPr>
                  <a:t>Side brunch t</a:t>
                </a: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𝑟</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r>
                        <a:rPr lang="zh-CN" altLang="en-US" sz="1400" b="0" i="1" smtClean="0">
                          <a:solidFill>
                            <a:srgbClr val="00B0F0"/>
                          </a:solidFill>
                          <a:latin typeface="Cambria Math" panose="02040503050406030204" pitchFamily="18" charset="0"/>
                        </a:rPr>
                        <m:t>𝜎</m:t>
                      </m:r>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𝑣𝑟</m:t>
                          </m:r>
                        </m:sub>
                      </m:sSub>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𝑉</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h𝑟</m:t>
                          </m:r>
                        </m:sub>
                      </m:sSub>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h</m:t>
                          </m:r>
                        </m:e>
                        <m:sub>
                          <m:r>
                            <a:rPr lang="en-US" altLang="zh-CN" sz="1400" b="0" i="1" smtClean="0">
                              <a:solidFill>
                                <a:srgbClr val="00B0F0"/>
                              </a:solidFill>
                              <a:latin typeface="Cambria Math" panose="02040503050406030204" pitchFamily="18" charset="0"/>
                            </a:rPr>
                            <m:t>𝑡</m:t>
                          </m:r>
                          <m:r>
                            <a:rPr lang="en-US" altLang="zh-CN" sz="1400" b="0" i="1" smtClean="0">
                              <a:solidFill>
                                <a:srgbClr val="00B0F0"/>
                              </a:solidFill>
                              <a:latin typeface="Cambria Math" panose="02040503050406030204" pitchFamily="18" charset="0"/>
                            </a:rPr>
                            <m:t>−1</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𝑏</m:t>
                          </m:r>
                        </m:e>
                        <m:sub>
                          <m:r>
                            <a:rPr lang="en-US" altLang="zh-CN" sz="1400" b="0" i="1" smtClean="0">
                              <a:solidFill>
                                <a:srgbClr val="00B0F0"/>
                              </a:solidFill>
                              <a:latin typeface="Cambria Math" panose="02040503050406030204" pitchFamily="18" charset="0"/>
                            </a:rPr>
                            <m:t>𝑟</m:t>
                          </m:r>
                        </m:sub>
                      </m:sSub>
                      <m:r>
                        <a:rPr lang="en-US" altLang="zh-CN" sz="1400" b="0" i="1" smtClean="0">
                          <a:solidFill>
                            <a:srgbClr val="00B0F0"/>
                          </a:solidFill>
                          <a:latin typeface="Cambria Math" panose="02040503050406030204" pitchFamily="18" charset="0"/>
                        </a:rPr>
                        <m:t>)</m:t>
                      </m:r>
                    </m:oMath>
                  </m:oMathPara>
                </a14:m>
                <a:endParaRPr lang="en-US" altLang="zh-CN" sz="1400" dirty="0">
                  <a:solidFill>
                    <a:srgbClr val="00B0F0"/>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𝑧</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r>
                        <a:rPr lang="zh-CN" altLang="en-US" sz="1400" b="0" i="1" smtClean="0">
                          <a:solidFill>
                            <a:srgbClr val="00B0F0"/>
                          </a:solidFill>
                          <a:latin typeface="Cambria Math" panose="02040503050406030204" pitchFamily="18" charset="0"/>
                        </a:rPr>
                        <m:t>𝜎</m:t>
                      </m:r>
                      <m:d>
                        <m:dPr>
                          <m:ctrlPr>
                            <a:rPr lang="en-US" altLang="zh-CN" sz="1400" b="0" i="1" smtClean="0">
                              <a:solidFill>
                                <a:srgbClr val="00B0F0"/>
                              </a:solidFill>
                              <a:latin typeface="Cambria Math" panose="02040503050406030204" pitchFamily="18" charset="0"/>
                            </a:rPr>
                          </m:ctrlPr>
                        </m:dPr>
                        <m:e>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𝑣𝑧</m:t>
                              </m:r>
                            </m:sub>
                          </m:sSub>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𝑉</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h𝑧</m:t>
                              </m:r>
                            </m:sub>
                          </m:sSub>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h</m:t>
                              </m:r>
                            </m:e>
                            <m:sub>
                              <m:r>
                                <a:rPr lang="en-US" altLang="zh-CN" sz="1400" b="0" i="1" smtClean="0">
                                  <a:solidFill>
                                    <a:srgbClr val="00B0F0"/>
                                  </a:solidFill>
                                  <a:latin typeface="Cambria Math" panose="02040503050406030204" pitchFamily="18" charset="0"/>
                                </a:rPr>
                                <m:t>𝑡</m:t>
                              </m:r>
                              <m:r>
                                <a:rPr lang="en-US" altLang="zh-CN" sz="1400" b="0" i="1" smtClean="0">
                                  <a:solidFill>
                                    <a:srgbClr val="00B0F0"/>
                                  </a:solidFill>
                                  <a:latin typeface="Cambria Math" panose="02040503050406030204" pitchFamily="18" charset="0"/>
                                </a:rPr>
                                <m:t>−1</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𝑏</m:t>
                              </m:r>
                            </m:e>
                            <m:sub>
                              <m:r>
                                <a:rPr lang="en-US" altLang="zh-CN" sz="1400" b="0" i="1" smtClean="0">
                                  <a:solidFill>
                                    <a:srgbClr val="00B0F0"/>
                                  </a:solidFill>
                                  <a:latin typeface="Cambria Math" panose="02040503050406030204" pitchFamily="18" charset="0"/>
                                </a:rPr>
                                <m:t>𝑧</m:t>
                              </m:r>
                            </m:sub>
                          </m:sSub>
                        </m:e>
                      </m:d>
                    </m:oMath>
                  </m:oMathPara>
                </a14:m>
                <a:endParaRPr lang="en-US" altLang="zh-CN" sz="1400" b="0" dirty="0">
                  <a:solidFill>
                    <a:srgbClr val="00B0F0"/>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00B0F0"/>
                              </a:solidFill>
                              <a:latin typeface="Cambria Math" panose="02040503050406030204" pitchFamily="18" charset="0"/>
                            </a:rPr>
                          </m:ctrlPr>
                        </m:sSubPr>
                        <m:e>
                          <m:acc>
                            <m:accPr>
                              <m:chr m:val="̃"/>
                              <m:ctrlPr>
                                <a:rPr lang="en-US" altLang="zh-CN" sz="1400" b="0" i="1" smtClean="0">
                                  <a:solidFill>
                                    <a:srgbClr val="00B0F0"/>
                                  </a:solidFill>
                                  <a:latin typeface="Cambria Math" panose="02040503050406030204" pitchFamily="18" charset="0"/>
                                </a:rPr>
                              </m:ctrlPr>
                            </m:accPr>
                            <m:e>
                              <m:r>
                                <a:rPr lang="en-US" altLang="zh-CN" sz="1400" b="0" i="1" smtClean="0">
                                  <a:solidFill>
                                    <a:srgbClr val="00B0F0"/>
                                  </a:solidFill>
                                  <a:latin typeface="Cambria Math" panose="02040503050406030204" pitchFamily="18" charset="0"/>
                                </a:rPr>
                                <m:t>h</m:t>
                              </m:r>
                            </m:e>
                          </m:acc>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r>
                        <m:rPr>
                          <m:sty m:val="p"/>
                        </m:rPr>
                        <a:rPr lang="en-US" altLang="zh-CN" sz="1400" b="0" i="0" smtClean="0">
                          <a:solidFill>
                            <a:srgbClr val="00B0F0"/>
                          </a:solidFill>
                          <a:latin typeface="Cambria Math" panose="02040503050406030204" pitchFamily="18" charset="0"/>
                        </a:rPr>
                        <m:t>tanh</m:t>
                      </m:r>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𝑣</m:t>
                          </m:r>
                          <m:acc>
                            <m:accPr>
                              <m:chr m:val="̃"/>
                              <m:ctrlPr>
                                <a:rPr lang="en-US" altLang="zh-CN" sz="1400" b="0" i="1" smtClean="0">
                                  <a:solidFill>
                                    <a:srgbClr val="00B0F0"/>
                                  </a:solidFill>
                                  <a:latin typeface="Cambria Math" panose="02040503050406030204" pitchFamily="18" charset="0"/>
                                </a:rPr>
                              </m:ctrlPr>
                            </m:accPr>
                            <m:e>
                              <m:r>
                                <a:rPr lang="en-US" altLang="zh-CN" sz="1400" b="0" i="1" smtClean="0">
                                  <a:solidFill>
                                    <a:srgbClr val="00B0F0"/>
                                  </a:solidFill>
                                  <a:latin typeface="Cambria Math" panose="02040503050406030204" pitchFamily="18" charset="0"/>
                                </a:rPr>
                                <m:t>h</m:t>
                              </m:r>
                            </m:e>
                          </m:acc>
                        </m:sub>
                      </m:sSub>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𝑉</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r>
                            <a:rPr lang="en-US" altLang="zh-CN" sz="1400" b="0" i="1" smtClean="0">
                              <a:solidFill>
                                <a:srgbClr val="00B0F0"/>
                              </a:solidFill>
                              <a:latin typeface="Cambria Math" panose="02040503050406030204" pitchFamily="18" charset="0"/>
                            </a:rPr>
                            <m:t>h</m:t>
                          </m:r>
                          <m:acc>
                            <m:accPr>
                              <m:chr m:val="̃"/>
                              <m:ctrlPr>
                                <a:rPr lang="en-US" altLang="zh-CN" sz="1400" b="0" i="1" smtClean="0">
                                  <a:solidFill>
                                    <a:srgbClr val="00B0F0"/>
                                  </a:solidFill>
                                  <a:latin typeface="Cambria Math" panose="02040503050406030204" pitchFamily="18" charset="0"/>
                                </a:rPr>
                              </m:ctrlPr>
                            </m:accPr>
                            <m:e>
                              <m:r>
                                <a:rPr lang="en-US" altLang="zh-CN" sz="1400" b="0" i="1" smtClean="0">
                                  <a:solidFill>
                                    <a:srgbClr val="00B0F0"/>
                                  </a:solidFill>
                                  <a:latin typeface="Cambria Math" panose="02040503050406030204" pitchFamily="18" charset="0"/>
                                </a:rPr>
                                <m:t>h</m:t>
                              </m:r>
                            </m:e>
                          </m:acc>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𝑟</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ea typeface="Cambria Math" panose="02040503050406030204" pitchFamily="18" charset="0"/>
                        </a:rPr>
                        <m:t>⊙</m:t>
                      </m:r>
                      <m:sSub>
                        <m:sSubPr>
                          <m:ctrlPr>
                            <a:rPr lang="en-US" altLang="zh-CN" sz="1400" b="0" i="1" smtClean="0">
                              <a:solidFill>
                                <a:srgbClr val="00B0F0"/>
                              </a:solidFill>
                              <a:latin typeface="Cambria Math" panose="02040503050406030204" pitchFamily="18" charset="0"/>
                              <a:ea typeface="Cambria Math" panose="02040503050406030204" pitchFamily="18" charset="0"/>
                            </a:rPr>
                          </m:ctrlPr>
                        </m:sSubPr>
                        <m:e>
                          <m:r>
                            <a:rPr lang="en-US" altLang="zh-CN" sz="1400" b="0" i="1" smtClean="0">
                              <a:solidFill>
                                <a:srgbClr val="00B0F0"/>
                              </a:solidFill>
                              <a:latin typeface="Cambria Math" panose="02040503050406030204" pitchFamily="18" charset="0"/>
                              <a:ea typeface="Cambria Math" panose="02040503050406030204" pitchFamily="18" charset="0"/>
                            </a:rPr>
                            <m:t>h</m:t>
                          </m:r>
                        </m:e>
                        <m:sub>
                          <m:r>
                            <a:rPr lang="en-US" altLang="zh-CN" sz="1400" b="0" i="1" smtClean="0">
                              <a:solidFill>
                                <a:srgbClr val="00B0F0"/>
                              </a:solidFill>
                              <a:latin typeface="Cambria Math" panose="02040503050406030204" pitchFamily="18" charset="0"/>
                              <a:ea typeface="Cambria Math" panose="02040503050406030204" pitchFamily="18" charset="0"/>
                            </a:rPr>
                            <m:t>𝑡</m:t>
                          </m:r>
                          <m:r>
                            <a:rPr lang="en-US" altLang="zh-CN" sz="1400" b="0" i="1" smtClean="0">
                              <a:solidFill>
                                <a:srgbClr val="00B0F0"/>
                              </a:solidFill>
                              <a:latin typeface="Cambria Math" panose="02040503050406030204" pitchFamily="18" charset="0"/>
                              <a:ea typeface="Cambria Math" panose="02040503050406030204" pitchFamily="18" charset="0"/>
                            </a:rPr>
                            <m:t>−1</m:t>
                          </m:r>
                        </m:sub>
                      </m:sSub>
                      <m:r>
                        <a:rPr lang="en-US" altLang="zh-CN" sz="1400" b="0" i="1" smtClean="0">
                          <a:solidFill>
                            <a:srgbClr val="00B0F0"/>
                          </a:solidFill>
                          <a:latin typeface="Cambria Math" panose="02040503050406030204" pitchFamily="18" charset="0"/>
                          <a:ea typeface="Cambria Math" panose="02040503050406030204" pitchFamily="18" charset="0"/>
                        </a:rPr>
                        <m:t>+</m:t>
                      </m:r>
                      <m:sSub>
                        <m:sSubPr>
                          <m:ctrlPr>
                            <a:rPr lang="en-US" altLang="zh-CN" sz="1400" b="0" i="1" smtClean="0">
                              <a:solidFill>
                                <a:srgbClr val="00B0F0"/>
                              </a:solidFill>
                              <a:latin typeface="Cambria Math" panose="02040503050406030204" pitchFamily="18" charset="0"/>
                              <a:ea typeface="Cambria Math" panose="02040503050406030204" pitchFamily="18" charset="0"/>
                            </a:rPr>
                          </m:ctrlPr>
                        </m:sSubPr>
                        <m:e>
                          <m:r>
                            <a:rPr lang="en-US" altLang="zh-CN" sz="1400" b="0" i="1" smtClean="0">
                              <a:solidFill>
                                <a:srgbClr val="00B0F0"/>
                              </a:solidFill>
                              <a:latin typeface="Cambria Math" panose="02040503050406030204" pitchFamily="18" charset="0"/>
                              <a:ea typeface="Cambria Math" panose="02040503050406030204" pitchFamily="18" charset="0"/>
                            </a:rPr>
                            <m:t>𝑏</m:t>
                          </m:r>
                        </m:e>
                        <m:sub>
                          <m:acc>
                            <m:accPr>
                              <m:chr m:val="̃"/>
                              <m:ctrlPr>
                                <a:rPr lang="en-US" altLang="zh-CN" sz="1400" b="0" i="1" smtClean="0">
                                  <a:solidFill>
                                    <a:srgbClr val="00B0F0"/>
                                  </a:solidFill>
                                  <a:latin typeface="Cambria Math" panose="02040503050406030204" pitchFamily="18" charset="0"/>
                                  <a:ea typeface="Cambria Math" panose="02040503050406030204" pitchFamily="18" charset="0"/>
                                </a:rPr>
                              </m:ctrlPr>
                            </m:accPr>
                            <m:e>
                              <m:r>
                                <a:rPr lang="en-US" altLang="zh-CN" sz="1400" b="0" i="1" smtClean="0">
                                  <a:solidFill>
                                    <a:srgbClr val="00B0F0"/>
                                  </a:solidFill>
                                  <a:latin typeface="Cambria Math" panose="02040503050406030204" pitchFamily="18" charset="0"/>
                                  <a:ea typeface="Cambria Math" panose="02040503050406030204" pitchFamily="18" charset="0"/>
                                </a:rPr>
                                <m:t>h</m:t>
                              </m:r>
                            </m:e>
                          </m:acc>
                        </m:sub>
                      </m:sSub>
                      <m:r>
                        <a:rPr lang="en-US" altLang="zh-CN" sz="1400" b="0" i="1" smtClean="0">
                          <a:solidFill>
                            <a:srgbClr val="00B0F0"/>
                          </a:solidFill>
                          <a:latin typeface="Cambria Math" panose="02040503050406030204" pitchFamily="18" charset="0"/>
                        </a:rPr>
                        <m:t>))</m:t>
                      </m:r>
                    </m:oMath>
                  </m:oMathPara>
                </a14:m>
                <a:endParaRPr lang="en-US" altLang="zh-CN" sz="1400" b="0" dirty="0">
                  <a:solidFill>
                    <a:srgbClr val="00B0F0"/>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h</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𝑧</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ea typeface="Cambria Math" panose="02040503050406030204" pitchFamily="18" charset="0"/>
                        </a:rPr>
                        <m:t>⊙</m:t>
                      </m:r>
                      <m:sSub>
                        <m:sSubPr>
                          <m:ctrlPr>
                            <a:rPr lang="en-US" altLang="zh-CN" sz="1400" b="0" i="1" smtClean="0">
                              <a:solidFill>
                                <a:srgbClr val="00B0F0"/>
                              </a:solidFill>
                              <a:latin typeface="Cambria Math" panose="02040503050406030204" pitchFamily="18" charset="0"/>
                              <a:ea typeface="Cambria Math" panose="02040503050406030204" pitchFamily="18" charset="0"/>
                            </a:rPr>
                          </m:ctrlPr>
                        </m:sSubPr>
                        <m:e>
                          <m:r>
                            <a:rPr lang="en-US" altLang="zh-CN" sz="1400" b="0" i="1" smtClean="0">
                              <a:solidFill>
                                <a:srgbClr val="00B0F0"/>
                              </a:solidFill>
                              <a:latin typeface="Cambria Math" panose="02040503050406030204" pitchFamily="18" charset="0"/>
                              <a:ea typeface="Cambria Math" panose="02040503050406030204" pitchFamily="18" charset="0"/>
                            </a:rPr>
                            <m:t>h</m:t>
                          </m:r>
                        </m:e>
                        <m:sub>
                          <m:r>
                            <a:rPr lang="en-US" altLang="zh-CN" sz="1400" b="0" i="1" smtClean="0">
                              <a:solidFill>
                                <a:srgbClr val="00B0F0"/>
                              </a:solidFill>
                              <a:latin typeface="Cambria Math" panose="02040503050406030204" pitchFamily="18" charset="0"/>
                              <a:ea typeface="Cambria Math" panose="02040503050406030204" pitchFamily="18" charset="0"/>
                            </a:rPr>
                            <m:t>𝑡</m:t>
                          </m:r>
                          <m:r>
                            <a:rPr lang="en-US" altLang="zh-CN" sz="1400" b="0" i="1" smtClean="0">
                              <a:solidFill>
                                <a:srgbClr val="00B0F0"/>
                              </a:solidFill>
                              <a:latin typeface="Cambria Math" panose="02040503050406030204" pitchFamily="18" charset="0"/>
                              <a:ea typeface="Cambria Math" panose="02040503050406030204" pitchFamily="18" charset="0"/>
                            </a:rPr>
                            <m:t>−1</m:t>
                          </m:r>
                        </m:sub>
                      </m:sSub>
                      <m:r>
                        <a:rPr lang="en-US" altLang="zh-CN" sz="1400" b="0" i="1" smtClean="0">
                          <a:solidFill>
                            <a:srgbClr val="00B0F0"/>
                          </a:solidFill>
                          <a:latin typeface="Cambria Math" panose="02040503050406030204" pitchFamily="18" charset="0"/>
                          <a:ea typeface="Cambria Math" panose="02040503050406030204" pitchFamily="18" charset="0"/>
                        </a:rPr>
                        <m:t>+(1−</m:t>
                      </m:r>
                      <m:sSub>
                        <m:sSubPr>
                          <m:ctrlPr>
                            <a:rPr lang="en-US" altLang="zh-CN" sz="1400" b="0" i="1" smtClean="0">
                              <a:solidFill>
                                <a:srgbClr val="00B0F0"/>
                              </a:solidFill>
                              <a:latin typeface="Cambria Math" panose="02040503050406030204" pitchFamily="18" charset="0"/>
                              <a:ea typeface="Cambria Math" panose="02040503050406030204" pitchFamily="18" charset="0"/>
                            </a:rPr>
                          </m:ctrlPr>
                        </m:sSubPr>
                        <m:e>
                          <m:r>
                            <a:rPr lang="en-US" altLang="zh-CN" sz="1400" b="0" i="1" smtClean="0">
                              <a:solidFill>
                                <a:srgbClr val="00B0F0"/>
                              </a:solidFill>
                              <a:latin typeface="Cambria Math" panose="02040503050406030204" pitchFamily="18" charset="0"/>
                              <a:ea typeface="Cambria Math" panose="02040503050406030204" pitchFamily="18" charset="0"/>
                            </a:rPr>
                            <m:t>𝑧</m:t>
                          </m:r>
                        </m:e>
                        <m:sub>
                          <m:r>
                            <a:rPr lang="en-US" altLang="zh-CN" sz="1400" b="0" i="1" smtClean="0">
                              <a:solidFill>
                                <a:srgbClr val="00B0F0"/>
                              </a:solidFill>
                              <a:latin typeface="Cambria Math" panose="02040503050406030204" pitchFamily="18" charset="0"/>
                              <a:ea typeface="Cambria Math" panose="02040503050406030204" pitchFamily="18" charset="0"/>
                            </a:rPr>
                            <m:t>𝑡</m:t>
                          </m:r>
                        </m:sub>
                      </m:sSub>
                      <m:r>
                        <a:rPr lang="en-US" altLang="zh-CN" sz="1400" b="0" i="1" smtClean="0">
                          <a:solidFill>
                            <a:srgbClr val="00B0F0"/>
                          </a:solidFill>
                          <a:latin typeface="Cambria Math" panose="02040503050406030204" pitchFamily="18" charset="0"/>
                          <a:ea typeface="Cambria Math" panose="02040503050406030204" pitchFamily="18" charset="0"/>
                        </a:rPr>
                        <m:t>)⊙</m:t>
                      </m:r>
                      <m:sSub>
                        <m:sSubPr>
                          <m:ctrlPr>
                            <a:rPr lang="en-US" altLang="zh-CN" sz="1400" b="0" i="1" smtClean="0">
                              <a:solidFill>
                                <a:srgbClr val="00B0F0"/>
                              </a:solidFill>
                              <a:latin typeface="Cambria Math" panose="02040503050406030204" pitchFamily="18" charset="0"/>
                              <a:ea typeface="Cambria Math" panose="02040503050406030204" pitchFamily="18" charset="0"/>
                            </a:rPr>
                          </m:ctrlPr>
                        </m:sSubPr>
                        <m:e>
                          <m:acc>
                            <m:accPr>
                              <m:chr m:val="̃"/>
                              <m:ctrlPr>
                                <a:rPr lang="en-US" altLang="zh-CN" sz="1400" b="0" i="1" smtClean="0">
                                  <a:solidFill>
                                    <a:srgbClr val="00B0F0"/>
                                  </a:solidFill>
                                  <a:latin typeface="Cambria Math" panose="02040503050406030204" pitchFamily="18" charset="0"/>
                                  <a:ea typeface="Cambria Math" panose="02040503050406030204" pitchFamily="18" charset="0"/>
                                </a:rPr>
                              </m:ctrlPr>
                            </m:accPr>
                            <m:e>
                              <m:r>
                                <a:rPr lang="en-US" altLang="zh-CN" sz="1400" b="0" i="1" smtClean="0">
                                  <a:solidFill>
                                    <a:srgbClr val="00B0F0"/>
                                  </a:solidFill>
                                  <a:latin typeface="Cambria Math" panose="02040503050406030204" pitchFamily="18" charset="0"/>
                                  <a:ea typeface="Cambria Math" panose="02040503050406030204" pitchFamily="18" charset="0"/>
                                </a:rPr>
                                <m:t>h</m:t>
                              </m:r>
                            </m:e>
                          </m:acc>
                        </m:e>
                        <m:sub>
                          <m:r>
                            <a:rPr lang="en-US" altLang="zh-CN" sz="1400" b="0" i="1" smtClean="0">
                              <a:solidFill>
                                <a:srgbClr val="00B0F0"/>
                              </a:solidFill>
                              <a:latin typeface="Cambria Math" panose="02040503050406030204" pitchFamily="18" charset="0"/>
                              <a:ea typeface="Cambria Math" panose="02040503050406030204" pitchFamily="18" charset="0"/>
                            </a:rPr>
                            <m:t>𝑡</m:t>
                          </m:r>
                        </m:sub>
                      </m:sSub>
                    </m:oMath>
                  </m:oMathPara>
                </a14:m>
                <a:endParaRPr lang="en-US" altLang="zh-CN" sz="1400" b="0" dirty="0">
                  <a:solidFill>
                    <a:srgbClr val="00B0F0"/>
                  </a:solidFill>
                </a:endParaRPr>
              </a:p>
              <a:p>
                <a:pPr marL="0" indent="0" algn="ctr">
                  <a:buNone/>
                </a:pPr>
                <a14:m>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𝑉</m:t>
                        </m:r>
                      </m:e>
                      <m:sub>
                        <m:r>
                          <a:rPr lang="en-US" altLang="zh-CN" sz="1400" b="0" i="1" smtClean="0">
                            <a:solidFill>
                              <a:srgbClr val="00B0F0"/>
                            </a:solidFill>
                            <a:latin typeface="Cambria Math" panose="02040503050406030204" pitchFamily="18" charset="0"/>
                          </a:rPr>
                          <m:t>𝑡</m:t>
                        </m:r>
                      </m:sub>
                    </m:sSub>
                  </m:oMath>
                </a14:m>
                <a:r>
                  <a:rPr lang="en-US" altLang="zh-CN" sz="1400" dirty="0">
                    <a:solidFill>
                      <a:srgbClr val="00B0F0"/>
                    </a:solidFill>
                  </a:rPr>
                  <a:t> is the visual features extracted at side brunch </a:t>
                </a:r>
                <a14:m>
                  <m:oMath xmlns:m="http://schemas.openxmlformats.org/officeDocument/2006/math">
                    <m:r>
                      <a:rPr lang="en-US" altLang="zh-CN" sz="1400" b="0" i="1" smtClean="0">
                        <a:solidFill>
                          <a:srgbClr val="00B0F0"/>
                        </a:solidFill>
                        <a:latin typeface="Cambria Math" panose="02040503050406030204" pitchFamily="18" charset="0"/>
                      </a:rPr>
                      <m:t>𝑡</m:t>
                    </m:r>
                  </m:oMath>
                </a14:m>
                <a:r>
                  <a:rPr lang="en-US" altLang="zh-CN" sz="1400" dirty="0">
                    <a:solidFill>
                      <a:srgbClr val="00B0F0"/>
                    </a:solidFill>
                  </a:rPr>
                  <a:t>. </a:t>
                </a:r>
                <a14:m>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𝑟</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𝑧</m:t>
                        </m:r>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acc>
                          <m:accPr>
                            <m:chr m:val="̃"/>
                            <m:ctrlPr>
                              <a:rPr lang="en-US" altLang="zh-CN" sz="1400" b="0" i="1" smtClean="0">
                                <a:solidFill>
                                  <a:srgbClr val="00B0F0"/>
                                </a:solidFill>
                                <a:latin typeface="Cambria Math" panose="02040503050406030204" pitchFamily="18" charset="0"/>
                              </a:rPr>
                            </m:ctrlPr>
                          </m:accPr>
                          <m:e>
                            <m:r>
                              <a:rPr lang="en-US" altLang="zh-CN" sz="1400" b="0" i="1" smtClean="0">
                                <a:solidFill>
                                  <a:srgbClr val="00B0F0"/>
                                </a:solidFill>
                                <a:latin typeface="Cambria Math" panose="02040503050406030204" pitchFamily="18" charset="0"/>
                              </a:rPr>
                              <m:t>h</m:t>
                            </m:r>
                          </m:e>
                        </m:acc>
                      </m:e>
                      <m:sub>
                        <m:r>
                          <a:rPr lang="en-US" altLang="zh-CN" sz="1400" b="0" i="1" smtClean="0">
                            <a:solidFill>
                              <a:srgbClr val="00B0F0"/>
                            </a:solidFill>
                            <a:latin typeface="Cambria Math" panose="02040503050406030204" pitchFamily="18" charset="0"/>
                          </a:rPr>
                          <m:t>𝑡</m:t>
                        </m:r>
                      </m:sub>
                    </m:sSub>
                    <m:r>
                      <a:rPr lang="en-US" altLang="zh-CN" sz="1400" b="0" i="1" smtClean="0">
                        <a:solidFill>
                          <a:srgbClr val="00B0F0"/>
                        </a:solidFill>
                        <a:latin typeface="Cambria Math" panose="02040503050406030204" pitchFamily="18" charset="0"/>
                      </a:rPr>
                      <m:t>,</m:t>
                    </m:r>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h</m:t>
                        </m:r>
                      </m:e>
                      <m:sub>
                        <m:r>
                          <a:rPr lang="en-US" altLang="zh-CN" sz="1400" b="0" i="1" smtClean="0">
                            <a:solidFill>
                              <a:srgbClr val="00B0F0"/>
                            </a:solidFill>
                            <a:latin typeface="Cambria Math" panose="02040503050406030204" pitchFamily="18" charset="0"/>
                          </a:rPr>
                          <m:t>𝑡</m:t>
                        </m:r>
                        <m:r>
                          <a:rPr lang="en-US" altLang="zh-CN" sz="1400" b="0" i="1" smtClean="0">
                            <a:solidFill>
                              <a:srgbClr val="00B0F0"/>
                            </a:solidFill>
                            <a:latin typeface="Cambria Math" panose="02040503050406030204" pitchFamily="18" charset="0"/>
                          </a:rPr>
                          <m:t> </m:t>
                        </m:r>
                      </m:sub>
                    </m:sSub>
                    <m:r>
                      <a:rPr lang="en-US" altLang="zh-CN" sz="1400" b="0" i="1" smtClean="0">
                        <a:solidFill>
                          <a:srgbClr val="00B0F0"/>
                        </a:solidFill>
                        <a:latin typeface="Cambria Math" panose="02040503050406030204" pitchFamily="18" charset="0"/>
                      </a:rPr>
                      <m:t> </m:t>
                    </m:r>
                  </m:oMath>
                </a14:m>
                <a:r>
                  <a:rPr lang="en-US" altLang="zh-CN" sz="1400" dirty="0">
                    <a:solidFill>
                      <a:srgbClr val="00B0F0"/>
                    </a:solidFill>
                  </a:rPr>
                  <a:t>are the reset gate, update gate, hidden candidate and hidden state. </a:t>
                </a:r>
                <a14:m>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𝑊</m:t>
                        </m:r>
                      </m:e>
                      <m:sub>
                        <m:d>
                          <m:dPr>
                            <m:begChr m:val="["/>
                            <m:endChr m:val="]"/>
                            <m:ctrlPr>
                              <a:rPr lang="en-US" altLang="zh-CN" sz="1400" b="0" i="1" smtClean="0">
                                <a:solidFill>
                                  <a:srgbClr val="00B0F0"/>
                                </a:solidFill>
                                <a:latin typeface="Cambria Math" panose="02040503050406030204" pitchFamily="18" charset="0"/>
                              </a:rPr>
                            </m:ctrlPr>
                          </m:dPr>
                          <m:e>
                            <m:r>
                              <a:rPr lang="en-US" altLang="zh-CN" sz="1400" i="1" smtClean="0">
                                <a:solidFill>
                                  <a:srgbClr val="00B0F0"/>
                                </a:solidFill>
                                <a:latin typeface="Cambria Math" panose="02040503050406030204" pitchFamily="18" charset="0"/>
                                <a:ea typeface="Cambria Math" panose="02040503050406030204" pitchFamily="18" charset="0"/>
                              </a:rPr>
                              <m:t>∙</m:t>
                            </m:r>
                          </m:e>
                        </m:d>
                        <m:r>
                          <a:rPr lang="en-US" altLang="zh-CN" sz="1400" b="0" i="1" smtClean="0">
                            <a:solidFill>
                              <a:srgbClr val="00B0F0"/>
                            </a:solidFill>
                            <a:latin typeface="Cambria Math" panose="02040503050406030204" pitchFamily="18" charset="0"/>
                          </a:rPr>
                          <m:t>[</m:t>
                        </m:r>
                        <m:r>
                          <a:rPr lang="en-US" altLang="zh-CN" sz="1400" b="0" i="1" smtClean="0">
                            <a:solidFill>
                              <a:srgbClr val="00B0F0"/>
                            </a:solidFill>
                            <a:latin typeface="Cambria Math" panose="02040503050406030204" pitchFamily="18" charset="0"/>
                            <a:ea typeface="Cambria Math" panose="02040503050406030204" pitchFamily="18" charset="0"/>
                          </a:rPr>
                          <m:t>∙</m:t>
                        </m:r>
                        <m:r>
                          <a:rPr lang="en-US" altLang="zh-CN" sz="1400" b="0" i="1" smtClean="0">
                            <a:solidFill>
                              <a:srgbClr val="00B0F0"/>
                            </a:solidFill>
                            <a:latin typeface="Cambria Math" panose="02040503050406030204" pitchFamily="18" charset="0"/>
                          </a:rPr>
                          <m:t>]</m:t>
                        </m:r>
                      </m:sub>
                    </m:sSub>
                    <m:r>
                      <a:rPr lang="en-US" altLang="zh-CN" sz="1400" b="0" i="1" smtClean="0">
                        <a:solidFill>
                          <a:srgbClr val="00B0F0"/>
                        </a:solidFill>
                        <a:latin typeface="Cambria Math" panose="02040503050406030204" pitchFamily="18" charset="0"/>
                      </a:rPr>
                      <m:t> </m:t>
                    </m:r>
                  </m:oMath>
                </a14:m>
                <a:r>
                  <a:rPr lang="en-US" altLang="zh-CN" sz="1400" dirty="0">
                    <a:solidFill>
                      <a:srgbClr val="00B0F0"/>
                    </a:solidFill>
                  </a:rPr>
                  <a:t>is the weight matrix and </a:t>
                </a:r>
                <a14:m>
                  <m:oMath xmlns:m="http://schemas.openxmlformats.org/officeDocument/2006/math">
                    <m:sSub>
                      <m:sSubPr>
                        <m:ctrlPr>
                          <a:rPr lang="en-US" altLang="zh-CN" sz="140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𝑏</m:t>
                        </m:r>
                      </m:e>
                      <m:sub>
                        <m:r>
                          <a:rPr lang="en-US" altLang="zh-CN" sz="1400" b="0" i="1" smtClean="0">
                            <a:solidFill>
                              <a:srgbClr val="00B0F0"/>
                            </a:solidFill>
                            <a:latin typeface="Cambria Math" panose="02040503050406030204" pitchFamily="18" charset="0"/>
                          </a:rPr>
                          <m:t>[</m:t>
                        </m:r>
                        <m:r>
                          <a:rPr lang="en-US" altLang="zh-CN" sz="1400" b="0" i="1" smtClean="0">
                            <a:solidFill>
                              <a:srgbClr val="00B0F0"/>
                            </a:solidFill>
                            <a:latin typeface="Cambria Math" panose="02040503050406030204" pitchFamily="18" charset="0"/>
                            <a:ea typeface="Cambria Math" panose="02040503050406030204" pitchFamily="18" charset="0"/>
                          </a:rPr>
                          <m:t>∙</m:t>
                        </m:r>
                        <m:r>
                          <a:rPr lang="en-US" altLang="zh-CN" sz="1400" b="0" i="1" smtClean="0">
                            <a:solidFill>
                              <a:srgbClr val="00B0F0"/>
                            </a:solidFill>
                            <a:latin typeface="Cambria Math" panose="02040503050406030204" pitchFamily="18" charset="0"/>
                          </a:rPr>
                          <m:t>]</m:t>
                        </m:r>
                      </m:sub>
                    </m:sSub>
                  </m:oMath>
                </a14:m>
                <a:r>
                  <a:rPr lang="en-US" altLang="zh-CN" sz="1400" dirty="0">
                    <a:solidFill>
                      <a:srgbClr val="00B0F0"/>
                    </a:solidFill>
                  </a:rPr>
                  <a:t> is bias term. </a:t>
                </a:r>
                <a:endParaRPr lang="zh-CN" altLang="en-US" sz="1400" dirty="0">
                  <a:solidFill>
                    <a:srgbClr val="00B0F0"/>
                  </a:solidFill>
                </a:endParaRPr>
              </a:p>
            </p:txBody>
          </p:sp>
        </mc:Choice>
        <mc:Fallback xmlns="">
          <p:sp>
            <p:nvSpPr>
              <p:cNvPr id="18" name="内容占位符 17">
                <a:extLst>
                  <a:ext uri="{FF2B5EF4-FFF2-40B4-BE49-F238E27FC236}">
                    <a16:creationId xmlns:a16="http://schemas.microsoft.com/office/drawing/2014/main" id="{52256535-37D4-4616-91CE-0BDC565ADF18}"/>
                  </a:ext>
                </a:extLst>
              </p:cNvPr>
              <p:cNvSpPr>
                <a:spLocks noGrp="1" noRot="1" noChangeAspect="1" noMove="1" noResize="1" noEditPoints="1" noAdjustHandles="1" noChangeArrowheads="1" noChangeShapeType="1" noTextEdit="1"/>
              </p:cNvSpPr>
              <p:nvPr>
                <p:ph idx="1"/>
              </p:nvPr>
            </p:nvSpPr>
            <p:spPr>
              <a:xfrm>
                <a:off x="250829" y="4403351"/>
                <a:ext cx="8662989" cy="2049838"/>
              </a:xfrm>
              <a:blipFill>
                <a:blip r:embed="rId3"/>
                <a:stretch>
                  <a:fillRect l="-1126" t="-297"/>
                </a:stretch>
              </a:blipFill>
            </p:spPr>
            <p:txBody>
              <a:bodyPr/>
              <a:lstStyle/>
              <a:p>
                <a:r>
                  <a:rPr lang="zh-CN" altLang="en-US">
                    <a:noFill/>
                  </a:rPr>
                  <a:t> </a:t>
                </a:r>
              </a:p>
            </p:txBody>
          </p:sp>
        </mc:Fallback>
      </mc:AlternateContent>
      <p:sp>
        <p:nvSpPr>
          <p:cNvPr id="16" name="文本占位符 3">
            <a:extLst>
              <a:ext uri="{FF2B5EF4-FFF2-40B4-BE49-F238E27FC236}">
                <a16:creationId xmlns:a16="http://schemas.microsoft.com/office/drawing/2014/main" id="{FE41D663-3DD2-4E40-9235-4175DFE31A22}"/>
              </a:ext>
            </a:extLst>
          </p:cNvPr>
          <p:cNvSpPr txBox="1">
            <a:spLocks/>
          </p:cNvSpPr>
          <p:nvPr/>
        </p:nvSpPr>
        <p:spPr bwMode="auto">
          <a:xfrm>
            <a:off x="250828" y="1371600"/>
            <a:ext cx="8662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rtl="0" eaLnBrk="1" fontAlgn="base" hangingPunct="1">
              <a:lnSpc>
                <a:spcPts val="1800"/>
              </a:lnSpc>
              <a:spcBef>
                <a:spcPts val="0"/>
              </a:spcBef>
              <a:spcAft>
                <a:spcPts val="0"/>
              </a:spcAft>
              <a:buClr>
                <a:schemeClr val="accent1"/>
              </a:buClr>
              <a:buFont typeface="Arial" charset="0"/>
              <a:buNone/>
              <a:defRPr lang="en-US" sz="2000" kern="1200">
                <a:solidFill>
                  <a:schemeClr val="tx1"/>
                </a:solidFill>
                <a:latin typeface="+mn-lt"/>
                <a:ea typeface="MS PGothic" panose="020B0600070205080204" pitchFamily="34" charset="-128"/>
                <a:cs typeface="ＭＳ Ｐゴシック" charset="-128"/>
              </a:defRPr>
            </a:lvl1pPr>
            <a:lvl2pPr marL="361950" indent="-18415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2pPr>
            <a:lvl3pPr marL="5397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3pPr>
            <a:lvl4pPr marL="7175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4pPr>
            <a:lvl5pPr marL="895350" indent="-177800" algn="l" rtl="0" eaLnBrk="1" fontAlgn="base" hangingPunct="1">
              <a:spcBef>
                <a:spcPts val="500"/>
              </a:spcBef>
              <a:spcAft>
                <a:spcPts val="500"/>
              </a:spcAft>
              <a:buClr>
                <a:schemeClr val="accent1"/>
              </a:buClr>
              <a:buFont typeface="Arial" charset="0"/>
              <a:buChar char="•"/>
              <a:defRPr lang="en-AU" sz="1600" kern="1200" dirty="0">
                <a:solidFill>
                  <a:schemeClr val="tx1"/>
                </a:solidFill>
                <a:latin typeface="+mn-lt"/>
                <a:ea typeface="MS PGothic" panose="020B0600070205080204" pitchFamily="34" charset="-128"/>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rgbClr val="00B0F0"/>
                </a:solidFill>
                <a:latin typeface="Microsoft YaHei" pitchFamily="34" charset="-122"/>
                <a:ea typeface="Microsoft YaHei" pitchFamily="34" charset="-122"/>
              </a:rPr>
              <a:t>Bi-direction GRU</a:t>
            </a:r>
          </a:p>
        </p:txBody>
      </p:sp>
      <p:pic>
        <p:nvPicPr>
          <p:cNvPr id="17" name="图片 16">
            <a:extLst>
              <a:ext uri="{FF2B5EF4-FFF2-40B4-BE49-F238E27FC236}">
                <a16:creationId xmlns:a16="http://schemas.microsoft.com/office/drawing/2014/main" id="{D68C23A8-2DE4-4481-8E92-4807F4435D80}"/>
              </a:ext>
            </a:extLst>
          </p:cNvPr>
          <p:cNvPicPr>
            <a:picLocks noChangeAspect="1"/>
          </p:cNvPicPr>
          <p:nvPr/>
        </p:nvPicPr>
        <p:blipFill>
          <a:blip r:embed="rId4"/>
          <a:stretch>
            <a:fillRect/>
          </a:stretch>
        </p:blipFill>
        <p:spPr>
          <a:xfrm>
            <a:off x="250829" y="1742841"/>
            <a:ext cx="8662986" cy="2660509"/>
          </a:xfrm>
          <a:prstGeom prst="rect">
            <a:avLst/>
          </a:prstGeom>
        </p:spPr>
      </p:pic>
    </p:spTree>
    <p:extLst>
      <p:ext uri="{BB962C8B-B14F-4D97-AF65-F5344CB8AC3E}">
        <p14:creationId xmlns:p14="http://schemas.microsoft.com/office/powerpoint/2010/main" val="2403787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28CDD-9CBC-46FA-8934-47A0A9816CF2}"/>
              </a:ext>
            </a:extLst>
          </p:cNvPr>
          <p:cNvSpPr>
            <a:spLocks noGrp="1"/>
          </p:cNvSpPr>
          <p:nvPr>
            <p:ph type="title"/>
          </p:nvPr>
        </p:nvSpPr>
        <p:spPr/>
        <p:txBody>
          <a:bodyPr/>
          <a:lstStyle/>
          <a:p>
            <a:pPr algn="l"/>
            <a:r>
              <a:rPr lang="en-US" altLang="zh-CN" dirty="0">
                <a:solidFill>
                  <a:prstClr val="white"/>
                </a:solidFill>
              </a:rPr>
              <a:t>Multi-level deep representations based method</a:t>
            </a:r>
          </a:p>
        </p:txBody>
      </p:sp>
      <p:sp>
        <p:nvSpPr>
          <p:cNvPr id="7" name="Text Placeholder 3">
            <a:extLst>
              <a:ext uri="{FF2B5EF4-FFF2-40B4-BE49-F238E27FC236}">
                <a16:creationId xmlns:a16="http://schemas.microsoft.com/office/drawing/2014/main" id="{BEBE4CFE-291E-4A3B-B881-5EE3A749217D}"/>
              </a:ext>
            </a:extLst>
          </p:cNvPr>
          <p:cNvSpPr txBox="1">
            <a:spLocks/>
          </p:cNvSpPr>
          <p:nvPr/>
        </p:nvSpPr>
        <p:spPr bwMode="auto">
          <a:xfrm>
            <a:off x="250825" y="1419209"/>
            <a:ext cx="8662988" cy="48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rtl="0" eaLnBrk="1" fontAlgn="base" hangingPunct="1">
              <a:lnSpc>
                <a:spcPts val="1800"/>
              </a:lnSpc>
              <a:spcBef>
                <a:spcPts val="0"/>
              </a:spcBef>
              <a:spcAft>
                <a:spcPts val="0"/>
              </a:spcAft>
              <a:buClr>
                <a:schemeClr val="accent1"/>
              </a:buClr>
              <a:buFont typeface="Arial" charset="0"/>
              <a:buNone/>
              <a:defRPr lang="en-US" sz="2000" kern="1200">
                <a:solidFill>
                  <a:schemeClr val="tx1"/>
                </a:solidFill>
                <a:latin typeface="+mn-lt"/>
                <a:ea typeface="MS PGothic" panose="020B0600070205080204" pitchFamily="34" charset="-128"/>
                <a:cs typeface="ＭＳ Ｐゴシック" charset="-128"/>
              </a:defRPr>
            </a:lvl1pPr>
            <a:lvl2pPr marL="361950" indent="-18415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2pPr>
            <a:lvl3pPr marL="5397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3pPr>
            <a:lvl4pPr marL="7175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4pPr>
            <a:lvl5pPr marL="895350" indent="-177800" algn="l" rtl="0" eaLnBrk="1" fontAlgn="base" hangingPunct="1">
              <a:spcBef>
                <a:spcPts val="500"/>
              </a:spcBef>
              <a:spcAft>
                <a:spcPts val="500"/>
              </a:spcAft>
              <a:buClr>
                <a:schemeClr val="accent1"/>
              </a:buClr>
              <a:buFont typeface="Arial" charset="0"/>
              <a:buChar char="•"/>
              <a:defRPr lang="en-AU" sz="1600" kern="1200" dirty="0">
                <a:solidFill>
                  <a:schemeClr val="tx1"/>
                </a:solidFill>
                <a:latin typeface="+mn-lt"/>
                <a:ea typeface="MS PGothic" panose="020B0600070205080204" pitchFamily="34" charset="-128"/>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solidFill>
                  <a:srgbClr val="00B0F0"/>
                </a:solidFill>
                <a:latin typeface="Microsoft YaHei" pitchFamily="34" charset="-122"/>
                <a:ea typeface="Microsoft YaHei" pitchFamily="34" charset="-122"/>
              </a:rPr>
              <a:t>Results of image emotion classification (Bi-GRU)</a:t>
            </a:r>
          </a:p>
        </p:txBody>
      </p:sp>
      <p:grpSp>
        <p:nvGrpSpPr>
          <p:cNvPr id="16" name="组合 15">
            <a:extLst>
              <a:ext uri="{FF2B5EF4-FFF2-40B4-BE49-F238E27FC236}">
                <a16:creationId xmlns:a16="http://schemas.microsoft.com/office/drawing/2014/main" id="{E3960059-1405-42DA-822C-7590F18337A5}"/>
              </a:ext>
            </a:extLst>
          </p:cNvPr>
          <p:cNvGrpSpPr/>
          <p:nvPr/>
        </p:nvGrpSpPr>
        <p:grpSpPr>
          <a:xfrm>
            <a:off x="700509" y="2653294"/>
            <a:ext cx="3028950" cy="2788858"/>
            <a:chOff x="700509" y="2653294"/>
            <a:chExt cx="3028950" cy="2788858"/>
          </a:xfrm>
        </p:grpSpPr>
        <p:pic>
          <p:nvPicPr>
            <p:cNvPr id="10" name="图片 9">
              <a:extLst>
                <a:ext uri="{FF2B5EF4-FFF2-40B4-BE49-F238E27FC236}">
                  <a16:creationId xmlns:a16="http://schemas.microsoft.com/office/drawing/2014/main" id="{9BA79A95-C71B-43FA-8FDD-9FE93EFAB324}"/>
                </a:ext>
              </a:extLst>
            </p:cNvPr>
            <p:cNvPicPr>
              <a:picLocks noChangeAspect="1"/>
            </p:cNvPicPr>
            <p:nvPr/>
          </p:nvPicPr>
          <p:blipFill>
            <a:blip r:embed="rId2"/>
            <a:stretch>
              <a:fillRect/>
            </a:stretch>
          </p:blipFill>
          <p:spPr>
            <a:xfrm>
              <a:off x="700509" y="2653294"/>
              <a:ext cx="3028950" cy="2450304"/>
            </a:xfrm>
            <a:prstGeom prst="rect">
              <a:avLst/>
            </a:prstGeom>
          </p:spPr>
        </p:pic>
        <p:sp>
          <p:nvSpPr>
            <p:cNvPr id="14" name="文本框 13">
              <a:extLst>
                <a:ext uri="{FF2B5EF4-FFF2-40B4-BE49-F238E27FC236}">
                  <a16:creationId xmlns:a16="http://schemas.microsoft.com/office/drawing/2014/main" id="{69508AFB-B78E-401E-A390-6C2F0C7FBF13}"/>
                </a:ext>
              </a:extLst>
            </p:cNvPr>
            <p:cNvSpPr txBox="1"/>
            <p:nvPr/>
          </p:nvSpPr>
          <p:spPr>
            <a:xfrm>
              <a:off x="1224384" y="5103598"/>
              <a:ext cx="1981200" cy="338554"/>
            </a:xfrm>
            <a:prstGeom prst="rect">
              <a:avLst/>
            </a:prstGeom>
            <a:noFill/>
          </p:spPr>
          <p:txBody>
            <a:bodyPr wrap="square" rtlCol="0">
              <a:spAutoFit/>
            </a:bodyPr>
            <a:lstStyle/>
            <a:p>
              <a:pPr algn="ctr"/>
              <a:r>
                <a:rPr lang="en-US" altLang="zh-CN" sz="1600" dirty="0">
                  <a:solidFill>
                    <a:schemeClr val="tx2">
                      <a:lumMod val="60000"/>
                      <a:lumOff val="40000"/>
                    </a:schemeClr>
                  </a:solidFill>
                </a:rPr>
                <a:t>Accuracy</a:t>
              </a:r>
              <a:endParaRPr lang="zh-CN" altLang="en-US" sz="1600" dirty="0">
                <a:solidFill>
                  <a:schemeClr val="tx2">
                    <a:lumMod val="60000"/>
                    <a:lumOff val="40000"/>
                  </a:schemeClr>
                </a:solidFill>
              </a:endParaRPr>
            </a:p>
          </p:txBody>
        </p:sp>
      </p:grpSp>
      <p:grpSp>
        <p:nvGrpSpPr>
          <p:cNvPr id="17" name="组合 16">
            <a:extLst>
              <a:ext uri="{FF2B5EF4-FFF2-40B4-BE49-F238E27FC236}">
                <a16:creationId xmlns:a16="http://schemas.microsoft.com/office/drawing/2014/main" id="{B3B547A2-CAD2-4164-A34B-81F728104B0B}"/>
              </a:ext>
            </a:extLst>
          </p:cNvPr>
          <p:cNvGrpSpPr/>
          <p:nvPr/>
        </p:nvGrpSpPr>
        <p:grpSpPr>
          <a:xfrm>
            <a:off x="3894667" y="2653293"/>
            <a:ext cx="4854339" cy="3315699"/>
            <a:chOff x="3894667" y="2653293"/>
            <a:chExt cx="4854339" cy="3315699"/>
          </a:xfrm>
        </p:grpSpPr>
        <p:pic>
          <p:nvPicPr>
            <p:cNvPr id="11" name="图片 10">
              <a:extLst>
                <a:ext uri="{FF2B5EF4-FFF2-40B4-BE49-F238E27FC236}">
                  <a16:creationId xmlns:a16="http://schemas.microsoft.com/office/drawing/2014/main" id="{370AF69E-25D1-42F6-B7AF-84683FC85C5B}"/>
                </a:ext>
              </a:extLst>
            </p:cNvPr>
            <p:cNvPicPr>
              <a:picLocks noChangeAspect="1"/>
            </p:cNvPicPr>
            <p:nvPr/>
          </p:nvPicPr>
          <p:blipFill>
            <a:blip r:embed="rId3"/>
            <a:stretch>
              <a:fillRect/>
            </a:stretch>
          </p:blipFill>
          <p:spPr>
            <a:xfrm>
              <a:off x="3894667" y="2653293"/>
              <a:ext cx="4854339" cy="2567406"/>
            </a:xfrm>
            <a:prstGeom prst="rect">
              <a:avLst/>
            </a:prstGeom>
          </p:spPr>
        </p:pic>
        <p:sp>
          <p:nvSpPr>
            <p:cNvPr id="12" name="文本框 11">
              <a:extLst>
                <a:ext uri="{FF2B5EF4-FFF2-40B4-BE49-F238E27FC236}">
                  <a16:creationId xmlns:a16="http://schemas.microsoft.com/office/drawing/2014/main" id="{754CDE42-4C01-4B4E-BD03-09368192C5BC}"/>
                </a:ext>
              </a:extLst>
            </p:cNvPr>
            <p:cNvSpPr txBox="1"/>
            <p:nvPr/>
          </p:nvSpPr>
          <p:spPr>
            <a:xfrm>
              <a:off x="5195094" y="5089894"/>
              <a:ext cx="381000" cy="261610"/>
            </a:xfrm>
            <a:prstGeom prst="rect">
              <a:avLst/>
            </a:prstGeom>
            <a:noFill/>
          </p:spPr>
          <p:txBody>
            <a:bodyPr wrap="square" rtlCol="0">
              <a:spAutoFit/>
            </a:bodyPr>
            <a:lstStyle/>
            <a:p>
              <a:r>
                <a:rPr lang="en-US" altLang="zh-CN" sz="1100" dirty="0"/>
                <a:t>(a)</a:t>
              </a:r>
              <a:endParaRPr lang="zh-CN" altLang="en-US" sz="1100" dirty="0"/>
            </a:p>
          </p:txBody>
        </p:sp>
        <p:sp>
          <p:nvSpPr>
            <p:cNvPr id="13" name="文本框 12">
              <a:extLst>
                <a:ext uri="{FF2B5EF4-FFF2-40B4-BE49-F238E27FC236}">
                  <a16:creationId xmlns:a16="http://schemas.microsoft.com/office/drawing/2014/main" id="{17F05D69-AD17-450F-B1AB-3F97E8C32637}"/>
                </a:ext>
              </a:extLst>
            </p:cNvPr>
            <p:cNvSpPr txBox="1"/>
            <p:nvPr/>
          </p:nvSpPr>
          <p:spPr>
            <a:xfrm>
              <a:off x="7552267" y="5103598"/>
              <a:ext cx="381000" cy="261610"/>
            </a:xfrm>
            <a:prstGeom prst="rect">
              <a:avLst/>
            </a:prstGeom>
            <a:noFill/>
          </p:spPr>
          <p:txBody>
            <a:bodyPr wrap="square" rtlCol="0">
              <a:spAutoFit/>
            </a:bodyPr>
            <a:lstStyle/>
            <a:p>
              <a:r>
                <a:rPr lang="en-US" altLang="zh-CN" sz="1100" dirty="0"/>
                <a:t>(b)</a:t>
              </a:r>
              <a:endParaRPr lang="zh-CN" altLang="en-US" sz="1100" dirty="0"/>
            </a:p>
          </p:txBody>
        </p:sp>
        <p:sp>
          <p:nvSpPr>
            <p:cNvPr id="15" name="文本框 14">
              <a:extLst>
                <a:ext uri="{FF2B5EF4-FFF2-40B4-BE49-F238E27FC236}">
                  <a16:creationId xmlns:a16="http://schemas.microsoft.com/office/drawing/2014/main" id="{3535D8DA-BB2D-4A54-8C4B-391DC8157EC4}"/>
                </a:ext>
              </a:extLst>
            </p:cNvPr>
            <p:cNvSpPr txBox="1"/>
            <p:nvPr/>
          </p:nvSpPr>
          <p:spPr>
            <a:xfrm>
              <a:off x="4464756" y="5384217"/>
              <a:ext cx="3962400" cy="584775"/>
            </a:xfrm>
            <a:prstGeom prst="rect">
              <a:avLst/>
            </a:prstGeom>
            <a:noFill/>
          </p:spPr>
          <p:txBody>
            <a:bodyPr wrap="square" rtlCol="0">
              <a:spAutoFit/>
            </a:bodyPr>
            <a:lstStyle/>
            <a:p>
              <a:pPr algn="ctr"/>
              <a:r>
                <a:rPr lang="en-US" altLang="zh-CN" sz="1600" dirty="0">
                  <a:solidFill>
                    <a:schemeClr val="tx2">
                      <a:lumMod val="60000"/>
                      <a:lumOff val="40000"/>
                    </a:schemeClr>
                  </a:solidFill>
                </a:rPr>
                <a:t>Confusion Matrix</a:t>
              </a:r>
            </a:p>
            <a:p>
              <a:pPr algn="ctr"/>
              <a:r>
                <a:rPr lang="en-US" altLang="zh-CN" sz="1600" dirty="0">
                  <a:solidFill>
                    <a:schemeClr val="tx2">
                      <a:lumMod val="60000"/>
                      <a:lumOff val="40000"/>
                    </a:schemeClr>
                  </a:solidFill>
                </a:rPr>
                <a:t>(a): MldrNet (b): MldrNet+Bi-GRU</a:t>
              </a:r>
              <a:endParaRPr lang="zh-CN" altLang="en-US" sz="1600" dirty="0">
                <a:solidFill>
                  <a:schemeClr val="tx2">
                    <a:lumMod val="60000"/>
                    <a:lumOff val="40000"/>
                  </a:schemeClr>
                </a:solidFill>
              </a:endParaRPr>
            </a:p>
          </p:txBody>
        </p:sp>
      </p:grpSp>
    </p:spTree>
    <p:extLst>
      <p:ext uri="{BB962C8B-B14F-4D97-AF65-F5344CB8AC3E}">
        <p14:creationId xmlns:p14="http://schemas.microsoft.com/office/powerpoint/2010/main" val="5321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28CDD-9CBC-46FA-8934-47A0A9816CF2}"/>
              </a:ext>
            </a:extLst>
          </p:cNvPr>
          <p:cNvSpPr>
            <a:spLocks noGrp="1"/>
          </p:cNvSpPr>
          <p:nvPr>
            <p:ph type="title"/>
          </p:nvPr>
        </p:nvSpPr>
        <p:spPr/>
        <p:txBody>
          <a:bodyPr/>
          <a:lstStyle/>
          <a:p>
            <a:pPr algn="l"/>
            <a:r>
              <a:rPr lang="en-US" altLang="zh-CN" dirty="0">
                <a:solidFill>
                  <a:prstClr val="white"/>
                </a:solidFill>
              </a:rPr>
              <a:t>Methods and experiments</a:t>
            </a:r>
            <a:endParaRPr lang="zh-CN" altLang="en-US" sz="2400" dirty="0">
              <a:solidFill>
                <a:prstClr val="white"/>
              </a:solidFill>
            </a:endParaRPr>
          </a:p>
        </p:txBody>
      </p:sp>
      <p:sp>
        <p:nvSpPr>
          <p:cNvPr id="7" name="Text Placeholder 3">
            <a:extLst>
              <a:ext uri="{FF2B5EF4-FFF2-40B4-BE49-F238E27FC236}">
                <a16:creationId xmlns:a16="http://schemas.microsoft.com/office/drawing/2014/main" id="{BEBE4CFE-291E-4A3B-B881-5EE3A749217D}"/>
              </a:ext>
            </a:extLst>
          </p:cNvPr>
          <p:cNvSpPr txBox="1">
            <a:spLocks/>
          </p:cNvSpPr>
          <p:nvPr/>
        </p:nvSpPr>
        <p:spPr bwMode="auto">
          <a:xfrm>
            <a:off x="304800" y="1524000"/>
            <a:ext cx="8662988" cy="48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rtl="0" eaLnBrk="1" fontAlgn="base" hangingPunct="1">
              <a:lnSpc>
                <a:spcPts val="1800"/>
              </a:lnSpc>
              <a:spcBef>
                <a:spcPts val="0"/>
              </a:spcBef>
              <a:spcAft>
                <a:spcPts val="0"/>
              </a:spcAft>
              <a:buClr>
                <a:schemeClr val="accent1"/>
              </a:buClr>
              <a:buFont typeface="Arial" charset="0"/>
              <a:buNone/>
              <a:defRPr lang="en-US" sz="2000" kern="1200">
                <a:solidFill>
                  <a:schemeClr val="tx1"/>
                </a:solidFill>
                <a:latin typeface="+mn-lt"/>
                <a:ea typeface="MS PGothic" panose="020B0600070205080204" pitchFamily="34" charset="-128"/>
                <a:cs typeface="ＭＳ Ｐゴシック" charset="-128"/>
              </a:defRPr>
            </a:lvl1pPr>
            <a:lvl2pPr marL="361950" indent="-18415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2pPr>
            <a:lvl3pPr marL="5397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3pPr>
            <a:lvl4pPr marL="717550" indent="-177800" algn="l" rtl="0" eaLnBrk="1" fontAlgn="base" hangingPunct="1">
              <a:spcBef>
                <a:spcPts val="500"/>
              </a:spcBef>
              <a:spcAft>
                <a:spcPts val="500"/>
              </a:spcAft>
              <a:buClr>
                <a:schemeClr val="accent1"/>
              </a:buClr>
              <a:buFont typeface="Arial" charset="0"/>
              <a:buChar char="-"/>
              <a:defRPr lang="en-US" kern="1200" dirty="0">
                <a:solidFill>
                  <a:schemeClr val="tx1"/>
                </a:solidFill>
                <a:latin typeface="+mn-lt"/>
                <a:ea typeface="MS PGothic" panose="020B0600070205080204" pitchFamily="34" charset="-128"/>
                <a:cs typeface="+mn-cs"/>
              </a:defRPr>
            </a:lvl4pPr>
            <a:lvl5pPr marL="895350" indent="-177800" algn="l" rtl="0" eaLnBrk="1" fontAlgn="base" hangingPunct="1">
              <a:spcBef>
                <a:spcPts val="500"/>
              </a:spcBef>
              <a:spcAft>
                <a:spcPts val="500"/>
              </a:spcAft>
              <a:buClr>
                <a:schemeClr val="accent1"/>
              </a:buClr>
              <a:buFont typeface="Arial" charset="0"/>
              <a:buChar char="•"/>
              <a:defRPr lang="en-AU" sz="1600" kern="1200" dirty="0">
                <a:solidFill>
                  <a:schemeClr val="tx1"/>
                </a:solidFill>
                <a:latin typeface="+mn-lt"/>
                <a:ea typeface="MS PGothic" panose="020B0600070205080204" pitchFamily="34" charset="-128"/>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B0F0"/>
                </a:solidFill>
                <a:latin typeface="Microsoft YaHei" pitchFamily="34" charset="-122"/>
                <a:ea typeface="Microsoft YaHei" pitchFamily="34" charset="-122"/>
              </a:rPr>
              <a:t>Multi-level region-based convolutional neural network</a:t>
            </a:r>
            <a:endParaRPr lang="en-AU" dirty="0">
              <a:solidFill>
                <a:srgbClr val="00B0F0"/>
              </a:solidFill>
              <a:latin typeface="Microsoft YaHei" pitchFamily="34" charset="-122"/>
              <a:ea typeface="Microsoft YaHei" pitchFamily="34" charset="-122"/>
            </a:endParaRPr>
          </a:p>
        </p:txBody>
      </p:sp>
      <p:pic>
        <p:nvPicPr>
          <p:cNvPr id="3" name="图片 2">
            <a:extLst>
              <a:ext uri="{FF2B5EF4-FFF2-40B4-BE49-F238E27FC236}">
                <a16:creationId xmlns:a16="http://schemas.microsoft.com/office/drawing/2014/main" id="{2EC46149-629F-4721-B9DA-C48C18AFC135}"/>
              </a:ext>
            </a:extLst>
          </p:cNvPr>
          <p:cNvPicPr>
            <a:picLocks noChangeAspect="1"/>
          </p:cNvPicPr>
          <p:nvPr/>
        </p:nvPicPr>
        <p:blipFill>
          <a:blip r:embed="rId2"/>
          <a:stretch>
            <a:fillRect/>
          </a:stretch>
        </p:blipFill>
        <p:spPr>
          <a:xfrm>
            <a:off x="685800" y="2209800"/>
            <a:ext cx="7543800" cy="4005131"/>
          </a:xfrm>
          <a:prstGeom prst="rect">
            <a:avLst/>
          </a:prstGeom>
        </p:spPr>
      </p:pic>
    </p:spTree>
    <p:extLst>
      <p:ext uri="{BB962C8B-B14F-4D97-AF65-F5344CB8AC3E}">
        <p14:creationId xmlns:p14="http://schemas.microsoft.com/office/powerpoint/2010/main" val="1008432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a:xfrm>
            <a:off x="1857375" y="428627"/>
            <a:ext cx="6981825" cy="633413"/>
          </a:xfrm>
        </p:spPr>
        <p:txBody>
          <a:bodyPr/>
          <a:lstStyle/>
          <a:p>
            <a:pPr algn="l"/>
            <a:r>
              <a:rPr lang="en-US" altLang="zh-CN" dirty="0"/>
              <a:t>Multi-level region-based CNN</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Feature pyramid network</a:t>
            </a:r>
            <a:endParaRPr lang="zh-CN" altLang="en-US" dirty="0">
              <a:solidFill>
                <a:srgbClr val="00B0F0"/>
              </a:solidFill>
              <a:latin typeface="Microsoft YaHei" pitchFamily="34" charset="-122"/>
              <a:ea typeface="Microsoft YaHei" pitchFamily="34" charset="-122"/>
            </a:endParaRPr>
          </a:p>
        </p:txBody>
      </p:sp>
      <p:grpSp>
        <p:nvGrpSpPr>
          <p:cNvPr id="67" name="组合 66">
            <a:extLst>
              <a:ext uri="{FF2B5EF4-FFF2-40B4-BE49-F238E27FC236}">
                <a16:creationId xmlns:a16="http://schemas.microsoft.com/office/drawing/2014/main" id="{EB5AF284-6294-4969-8A4D-E55790360A91}"/>
              </a:ext>
            </a:extLst>
          </p:cNvPr>
          <p:cNvGrpSpPr/>
          <p:nvPr/>
        </p:nvGrpSpPr>
        <p:grpSpPr>
          <a:xfrm>
            <a:off x="1524000" y="2711713"/>
            <a:ext cx="5354693" cy="2622287"/>
            <a:chOff x="1283334" y="3137476"/>
            <a:chExt cx="5354693" cy="2622287"/>
          </a:xfrm>
        </p:grpSpPr>
        <p:sp>
          <p:nvSpPr>
            <p:cNvPr id="68" name="平行四边形 67">
              <a:extLst>
                <a:ext uri="{FF2B5EF4-FFF2-40B4-BE49-F238E27FC236}">
                  <a16:creationId xmlns:a16="http://schemas.microsoft.com/office/drawing/2014/main" id="{36E153CF-732A-42FA-94D7-EA3C26157E40}"/>
                </a:ext>
              </a:extLst>
            </p:cNvPr>
            <p:cNvSpPr/>
            <p:nvPr/>
          </p:nvSpPr>
          <p:spPr>
            <a:xfrm rot="18973938">
              <a:off x="1283334" y="3556943"/>
              <a:ext cx="1481545" cy="858259"/>
            </a:xfrm>
            <a:prstGeom prst="parallelogram">
              <a:avLst>
                <a:gd name="adj" fmla="val 99894"/>
              </a:avLst>
            </a:prstGeom>
            <a:blipFill dpi="0" rotWithShape="0">
              <a:blip r:embed="rId2"/>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立方体 68">
              <a:extLst>
                <a:ext uri="{FF2B5EF4-FFF2-40B4-BE49-F238E27FC236}">
                  <a16:creationId xmlns:a16="http://schemas.microsoft.com/office/drawing/2014/main" id="{FDA8636B-D68C-4B1E-BD82-C08D1EF37275}"/>
                </a:ext>
              </a:extLst>
            </p:cNvPr>
            <p:cNvSpPr/>
            <p:nvPr/>
          </p:nvSpPr>
          <p:spPr>
            <a:xfrm>
              <a:off x="2086740" y="3293612"/>
              <a:ext cx="408373" cy="1384917"/>
            </a:xfrm>
            <a:prstGeom prst="cube">
              <a:avLst>
                <a:gd name="adj" fmla="val 87543"/>
              </a:avLst>
            </a:prstGeom>
            <a:solidFill>
              <a:srgbClr val="FFC000">
                <a:lumMod val="40000"/>
                <a:lumOff val="6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立方体 69">
              <a:extLst>
                <a:ext uri="{FF2B5EF4-FFF2-40B4-BE49-F238E27FC236}">
                  <a16:creationId xmlns:a16="http://schemas.microsoft.com/office/drawing/2014/main" id="{5F0D129B-9290-4D7A-9D65-88E22129C322}"/>
                </a:ext>
              </a:extLst>
            </p:cNvPr>
            <p:cNvSpPr/>
            <p:nvPr/>
          </p:nvSpPr>
          <p:spPr>
            <a:xfrm>
              <a:off x="2285279" y="3354247"/>
              <a:ext cx="453479" cy="1263646"/>
            </a:xfrm>
            <a:prstGeom prst="cube">
              <a:avLst>
                <a:gd name="adj" fmla="val 63309"/>
              </a:avLst>
            </a:prstGeom>
            <a:solidFill>
              <a:srgbClr val="FFC000">
                <a:lumMod val="40000"/>
                <a:lumOff val="6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立方体 70">
              <a:extLst>
                <a:ext uri="{FF2B5EF4-FFF2-40B4-BE49-F238E27FC236}">
                  <a16:creationId xmlns:a16="http://schemas.microsoft.com/office/drawing/2014/main" id="{2AC7869C-0EA4-4252-9F4F-7FA4F5CA7A90}"/>
                </a:ext>
              </a:extLst>
            </p:cNvPr>
            <p:cNvSpPr/>
            <p:nvPr/>
          </p:nvSpPr>
          <p:spPr>
            <a:xfrm>
              <a:off x="2584638" y="3438888"/>
              <a:ext cx="532072" cy="1105579"/>
            </a:xfrm>
            <a:prstGeom prst="cube">
              <a:avLst>
                <a:gd name="adj" fmla="val 51291"/>
              </a:avLst>
            </a:prstGeom>
            <a:solidFill>
              <a:srgbClr val="FFC000">
                <a:lumMod val="40000"/>
                <a:lumOff val="6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立方体 71">
              <a:extLst>
                <a:ext uri="{FF2B5EF4-FFF2-40B4-BE49-F238E27FC236}">
                  <a16:creationId xmlns:a16="http://schemas.microsoft.com/office/drawing/2014/main" id="{B085B2F2-1392-4CE9-B23D-F1FEF25B1FEF}"/>
                </a:ext>
              </a:extLst>
            </p:cNvPr>
            <p:cNvSpPr/>
            <p:nvPr/>
          </p:nvSpPr>
          <p:spPr>
            <a:xfrm>
              <a:off x="2956983" y="3580609"/>
              <a:ext cx="572611" cy="899702"/>
            </a:xfrm>
            <a:prstGeom prst="cube">
              <a:avLst>
                <a:gd name="adj" fmla="val 33299"/>
              </a:avLst>
            </a:prstGeom>
            <a:solidFill>
              <a:srgbClr val="FFC000">
                <a:lumMod val="40000"/>
                <a:lumOff val="6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立方体 72">
              <a:extLst>
                <a:ext uri="{FF2B5EF4-FFF2-40B4-BE49-F238E27FC236}">
                  <a16:creationId xmlns:a16="http://schemas.microsoft.com/office/drawing/2014/main" id="{6F6BDEAB-430F-4B48-A7B3-8EDD917A2911}"/>
                </a:ext>
              </a:extLst>
            </p:cNvPr>
            <p:cNvSpPr/>
            <p:nvPr/>
          </p:nvSpPr>
          <p:spPr>
            <a:xfrm>
              <a:off x="3443968" y="3682703"/>
              <a:ext cx="630474" cy="731025"/>
            </a:xfrm>
            <a:prstGeom prst="cube">
              <a:avLst>
                <a:gd name="adj" fmla="val 27335"/>
              </a:avLst>
            </a:prstGeom>
            <a:solidFill>
              <a:srgbClr val="FFC000">
                <a:lumMod val="40000"/>
                <a:lumOff val="6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平行四边形 73">
              <a:extLst>
                <a:ext uri="{FF2B5EF4-FFF2-40B4-BE49-F238E27FC236}">
                  <a16:creationId xmlns:a16="http://schemas.microsoft.com/office/drawing/2014/main" id="{731CE329-7DFB-459B-9AE4-DA819C050A3E}"/>
                </a:ext>
              </a:extLst>
            </p:cNvPr>
            <p:cNvSpPr/>
            <p:nvPr/>
          </p:nvSpPr>
          <p:spPr>
            <a:xfrm rot="18973883">
              <a:off x="4111689" y="3836487"/>
              <a:ext cx="630474" cy="389816"/>
            </a:xfrm>
            <a:prstGeom prst="parallelogram">
              <a:avLst>
                <a:gd name="adj" fmla="val 99613"/>
              </a:avLst>
            </a:prstGeom>
            <a:solidFill>
              <a:srgbClr val="F117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平行四边形 74">
              <a:extLst>
                <a:ext uri="{FF2B5EF4-FFF2-40B4-BE49-F238E27FC236}">
                  <a16:creationId xmlns:a16="http://schemas.microsoft.com/office/drawing/2014/main" id="{CC9491AC-7029-40C3-9213-EBD025070393}"/>
                </a:ext>
              </a:extLst>
            </p:cNvPr>
            <p:cNvSpPr/>
            <p:nvPr/>
          </p:nvSpPr>
          <p:spPr>
            <a:xfrm rot="18973883">
              <a:off x="4607137" y="3770383"/>
              <a:ext cx="767520" cy="502399"/>
            </a:xfrm>
            <a:prstGeom prst="parallelogram">
              <a:avLst>
                <a:gd name="adj" fmla="val 94805"/>
              </a:avLst>
            </a:prstGeom>
            <a:solidFill>
              <a:srgbClr val="F117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6" name="平行四边形 75">
              <a:extLst>
                <a:ext uri="{FF2B5EF4-FFF2-40B4-BE49-F238E27FC236}">
                  <a16:creationId xmlns:a16="http://schemas.microsoft.com/office/drawing/2014/main" id="{81FDE4CA-4E44-4013-93EC-24792E1F8408}"/>
                </a:ext>
              </a:extLst>
            </p:cNvPr>
            <p:cNvSpPr/>
            <p:nvPr/>
          </p:nvSpPr>
          <p:spPr>
            <a:xfrm rot="18973883">
              <a:off x="5020332" y="3687741"/>
              <a:ext cx="965162" cy="611612"/>
            </a:xfrm>
            <a:prstGeom prst="parallelogram">
              <a:avLst>
                <a:gd name="adj" fmla="val 99613"/>
              </a:avLst>
            </a:prstGeom>
            <a:solidFill>
              <a:srgbClr val="F117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7" name="平行四边形 76">
              <a:extLst>
                <a:ext uri="{FF2B5EF4-FFF2-40B4-BE49-F238E27FC236}">
                  <a16:creationId xmlns:a16="http://schemas.microsoft.com/office/drawing/2014/main" id="{1E5FEF1F-C189-4D2F-9225-26FCD97DC5E4}"/>
                </a:ext>
              </a:extLst>
            </p:cNvPr>
            <p:cNvSpPr/>
            <p:nvPr/>
          </p:nvSpPr>
          <p:spPr>
            <a:xfrm rot="18973883">
              <a:off x="5526069" y="3643718"/>
              <a:ext cx="1111958" cy="684705"/>
            </a:xfrm>
            <a:prstGeom prst="parallelogram">
              <a:avLst>
                <a:gd name="adj" fmla="val 99613"/>
              </a:avLst>
            </a:prstGeom>
            <a:solidFill>
              <a:srgbClr val="F117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8" name="直接箭头连接符 77">
              <a:extLst>
                <a:ext uri="{FF2B5EF4-FFF2-40B4-BE49-F238E27FC236}">
                  <a16:creationId xmlns:a16="http://schemas.microsoft.com/office/drawing/2014/main" id="{2346DB69-CBC9-4C78-8F01-D8933F7A8118}"/>
                </a:ext>
              </a:extLst>
            </p:cNvPr>
            <p:cNvCxnSpPr>
              <a:cxnSpLocks/>
            </p:cNvCxnSpPr>
            <p:nvPr/>
          </p:nvCxnSpPr>
          <p:spPr>
            <a:xfrm>
              <a:off x="3947301" y="4021581"/>
              <a:ext cx="382578" cy="0"/>
            </a:xfrm>
            <a:prstGeom prst="straightConnector1">
              <a:avLst/>
            </a:prstGeom>
            <a:noFill/>
            <a:ln w="19050" cap="flat" cmpd="sng" algn="ctr">
              <a:solidFill>
                <a:srgbClr val="ED7D31">
                  <a:lumMod val="75000"/>
                </a:srgbClr>
              </a:solidFill>
              <a:prstDash val="solid"/>
              <a:miter lim="800000"/>
              <a:tailEnd type="arrow"/>
            </a:ln>
            <a:effectLst/>
          </p:spPr>
        </p:cxnSp>
        <p:cxnSp>
          <p:nvCxnSpPr>
            <p:cNvPr id="79" name="直接箭头连接符 78">
              <a:extLst>
                <a:ext uri="{FF2B5EF4-FFF2-40B4-BE49-F238E27FC236}">
                  <a16:creationId xmlns:a16="http://schemas.microsoft.com/office/drawing/2014/main" id="{8F242D18-9AF6-401F-A1BC-BC32A7D4A501}"/>
                </a:ext>
              </a:extLst>
            </p:cNvPr>
            <p:cNvCxnSpPr>
              <a:cxnSpLocks/>
            </p:cNvCxnSpPr>
            <p:nvPr/>
          </p:nvCxnSpPr>
          <p:spPr>
            <a:xfrm>
              <a:off x="4511507" y="4030459"/>
              <a:ext cx="388941" cy="0"/>
            </a:xfrm>
            <a:prstGeom prst="straightConnector1">
              <a:avLst/>
            </a:prstGeom>
            <a:noFill/>
            <a:ln w="19050" cap="flat" cmpd="sng" algn="ctr">
              <a:solidFill>
                <a:srgbClr val="ED7D31">
                  <a:lumMod val="75000"/>
                </a:srgbClr>
              </a:solidFill>
              <a:prstDash val="solid"/>
              <a:miter lim="800000"/>
              <a:tailEnd type="arrow"/>
            </a:ln>
            <a:effectLst/>
          </p:spPr>
        </p:cxnSp>
        <p:cxnSp>
          <p:nvCxnSpPr>
            <p:cNvPr id="80" name="直接箭头连接符 79">
              <a:extLst>
                <a:ext uri="{FF2B5EF4-FFF2-40B4-BE49-F238E27FC236}">
                  <a16:creationId xmlns:a16="http://schemas.microsoft.com/office/drawing/2014/main" id="{6907A3A3-1DFD-4795-85AC-A954C55648B9}"/>
                </a:ext>
              </a:extLst>
            </p:cNvPr>
            <p:cNvCxnSpPr>
              <a:cxnSpLocks/>
            </p:cNvCxnSpPr>
            <p:nvPr/>
          </p:nvCxnSpPr>
          <p:spPr>
            <a:xfrm>
              <a:off x="4999197" y="4031935"/>
              <a:ext cx="388941" cy="0"/>
            </a:xfrm>
            <a:prstGeom prst="straightConnector1">
              <a:avLst/>
            </a:prstGeom>
            <a:noFill/>
            <a:ln w="12700" cap="flat" cmpd="sng" algn="ctr">
              <a:solidFill>
                <a:srgbClr val="ED7D31">
                  <a:lumMod val="75000"/>
                </a:srgbClr>
              </a:solidFill>
              <a:prstDash val="solid"/>
              <a:miter lim="800000"/>
              <a:tailEnd type="arrow"/>
            </a:ln>
            <a:effectLst/>
          </p:spPr>
        </p:cxnSp>
        <p:cxnSp>
          <p:nvCxnSpPr>
            <p:cNvPr id="81" name="直接箭头连接符 80">
              <a:extLst>
                <a:ext uri="{FF2B5EF4-FFF2-40B4-BE49-F238E27FC236}">
                  <a16:creationId xmlns:a16="http://schemas.microsoft.com/office/drawing/2014/main" id="{34616B2C-5DA5-44CB-B037-2E26A9BD07DD}"/>
                </a:ext>
              </a:extLst>
            </p:cNvPr>
            <p:cNvCxnSpPr>
              <a:cxnSpLocks/>
            </p:cNvCxnSpPr>
            <p:nvPr/>
          </p:nvCxnSpPr>
          <p:spPr>
            <a:xfrm>
              <a:off x="5528434" y="4048215"/>
              <a:ext cx="388941" cy="0"/>
            </a:xfrm>
            <a:prstGeom prst="straightConnector1">
              <a:avLst/>
            </a:prstGeom>
            <a:noFill/>
            <a:ln w="19050" cap="flat" cmpd="sng" algn="ctr">
              <a:solidFill>
                <a:srgbClr val="ED7D31">
                  <a:lumMod val="75000"/>
                </a:srgbClr>
              </a:solidFill>
              <a:prstDash val="solid"/>
              <a:miter lim="800000"/>
              <a:tailEnd type="arrow"/>
            </a:ln>
            <a:effectLst/>
          </p:spPr>
        </p:cxnSp>
        <p:cxnSp>
          <p:nvCxnSpPr>
            <p:cNvPr id="82" name="直接连接符 81">
              <a:extLst>
                <a:ext uri="{FF2B5EF4-FFF2-40B4-BE49-F238E27FC236}">
                  <a16:creationId xmlns:a16="http://schemas.microsoft.com/office/drawing/2014/main" id="{4270EBC0-EA4E-478B-84E8-2B10FFE3707D}"/>
                </a:ext>
              </a:extLst>
            </p:cNvPr>
            <p:cNvCxnSpPr>
              <a:cxnSpLocks/>
            </p:cNvCxnSpPr>
            <p:nvPr/>
          </p:nvCxnSpPr>
          <p:spPr>
            <a:xfrm>
              <a:off x="3443968" y="3438888"/>
              <a:ext cx="0" cy="232755"/>
            </a:xfrm>
            <a:prstGeom prst="line">
              <a:avLst/>
            </a:prstGeom>
            <a:noFill/>
            <a:ln w="19050" cap="flat" cmpd="sng" algn="ctr">
              <a:solidFill>
                <a:srgbClr val="ED7D31">
                  <a:lumMod val="75000"/>
                </a:srgbClr>
              </a:solidFill>
              <a:prstDash val="solid"/>
              <a:miter lim="800000"/>
            </a:ln>
            <a:effectLst/>
          </p:spPr>
        </p:cxnSp>
        <p:cxnSp>
          <p:nvCxnSpPr>
            <p:cNvPr id="83" name="直接箭头连接符 82">
              <a:extLst>
                <a:ext uri="{FF2B5EF4-FFF2-40B4-BE49-F238E27FC236}">
                  <a16:creationId xmlns:a16="http://schemas.microsoft.com/office/drawing/2014/main" id="{2C18F3DA-966C-4775-893F-0C003592EDA5}"/>
                </a:ext>
              </a:extLst>
            </p:cNvPr>
            <p:cNvCxnSpPr>
              <a:cxnSpLocks/>
            </p:cNvCxnSpPr>
            <p:nvPr/>
          </p:nvCxnSpPr>
          <p:spPr>
            <a:xfrm>
              <a:off x="5008075" y="4031935"/>
              <a:ext cx="388941" cy="0"/>
            </a:xfrm>
            <a:prstGeom prst="straightConnector1">
              <a:avLst/>
            </a:prstGeom>
            <a:noFill/>
            <a:ln w="19050" cap="flat" cmpd="sng" algn="ctr">
              <a:solidFill>
                <a:srgbClr val="ED7D31">
                  <a:lumMod val="75000"/>
                </a:srgbClr>
              </a:solidFill>
              <a:prstDash val="solid"/>
              <a:miter lim="800000"/>
              <a:tailEnd type="arrow"/>
            </a:ln>
            <a:effectLst/>
          </p:spPr>
        </p:cxnSp>
        <p:cxnSp>
          <p:nvCxnSpPr>
            <p:cNvPr id="84" name="直接连接符 83">
              <a:extLst>
                <a:ext uri="{FF2B5EF4-FFF2-40B4-BE49-F238E27FC236}">
                  <a16:creationId xmlns:a16="http://schemas.microsoft.com/office/drawing/2014/main" id="{A8B756F3-842D-4A28-B663-743126771C87}"/>
                </a:ext>
              </a:extLst>
            </p:cNvPr>
            <p:cNvCxnSpPr>
              <a:cxnSpLocks/>
            </p:cNvCxnSpPr>
            <p:nvPr/>
          </p:nvCxnSpPr>
          <p:spPr>
            <a:xfrm>
              <a:off x="3443968" y="3438889"/>
              <a:ext cx="1295509" cy="0"/>
            </a:xfrm>
            <a:prstGeom prst="line">
              <a:avLst/>
            </a:prstGeom>
            <a:noFill/>
            <a:ln w="19050" cap="flat" cmpd="sng" algn="ctr">
              <a:solidFill>
                <a:srgbClr val="ED7D31">
                  <a:lumMod val="75000"/>
                </a:srgbClr>
              </a:solidFill>
              <a:prstDash val="solid"/>
              <a:miter lim="800000"/>
            </a:ln>
            <a:effectLst/>
          </p:spPr>
        </p:cxnSp>
        <p:cxnSp>
          <p:nvCxnSpPr>
            <p:cNvPr id="85" name="直接箭头连接符 84">
              <a:extLst>
                <a:ext uri="{FF2B5EF4-FFF2-40B4-BE49-F238E27FC236}">
                  <a16:creationId xmlns:a16="http://schemas.microsoft.com/office/drawing/2014/main" id="{960B7372-2635-4162-B53F-B5538F7F9932}"/>
                </a:ext>
              </a:extLst>
            </p:cNvPr>
            <p:cNvCxnSpPr>
              <a:cxnSpLocks/>
            </p:cNvCxnSpPr>
            <p:nvPr/>
          </p:nvCxnSpPr>
          <p:spPr>
            <a:xfrm>
              <a:off x="4733092" y="3438888"/>
              <a:ext cx="0" cy="582693"/>
            </a:xfrm>
            <a:prstGeom prst="straightConnector1">
              <a:avLst/>
            </a:prstGeom>
            <a:noFill/>
            <a:ln w="19050" cap="flat" cmpd="sng" algn="ctr">
              <a:solidFill>
                <a:srgbClr val="ED7D31">
                  <a:lumMod val="75000"/>
                </a:srgbClr>
              </a:solidFill>
              <a:prstDash val="solid"/>
              <a:miter lim="800000"/>
              <a:tailEnd type="arrow"/>
            </a:ln>
            <a:effectLst/>
          </p:spPr>
        </p:cxnSp>
        <p:cxnSp>
          <p:nvCxnSpPr>
            <p:cNvPr id="86" name="直接连接符 85">
              <a:extLst>
                <a:ext uri="{FF2B5EF4-FFF2-40B4-BE49-F238E27FC236}">
                  <a16:creationId xmlns:a16="http://schemas.microsoft.com/office/drawing/2014/main" id="{A2428288-0942-4E86-8299-AA640B647990}"/>
                </a:ext>
              </a:extLst>
            </p:cNvPr>
            <p:cNvCxnSpPr>
              <a:cxnSpLocks/>
            </p:cNvCxnSpPr>
            <p:nvPr/>
          </p:nvCxnSpPr>
          <p:spPr>
            <a:xfrm>
              <a:off x="2974739" y="3333083"/>
              <a:ext cx="0" cy="232755"/>
            </a:xfrm>
            <a:prstGeom prst="line">
              <a:avLst/>
            </a:prstGeom>
            <a:noFill/>
            <a:ln w="19050" cap="flat" cmpd="sng" algn="ctr">
              <a:solidFill>
                <a:srgbClr val="ED7D31">
                  <a:lumMod val="75000"/>
                </a:srgbClr>
              </a:solidFill>
              <a:prstDash val="solid"/>
              <a:miter lim="800000"/>
            </a:ln>
            <a:effectLst/>
          </p:spPr>
        </p:cxnSp>
        <p:cxnSp>
          <p:nvCxnSpPr>
            <p:cNvPr id="87" name="直接连接符 86">
              <a:extLst>
                <a:ext uri="{FF2B5EF4-FFF2-40B4-BE49-F238E27FC236}">
                  <a16:creationId xmlns:a16="http://schemas.microsoft.com/office/drawing/2014/main" id="{CA9CBDA6-9062-43BF-B869-9665DDA4258E}"/>
                </a:ext>
              </a:extLst>
            </p:cNvPr>
            <p:cNvCxnSpPr>
              <a:cxnSpLocks/>
            </p:cNvCxnSpPr>
            <p:nvPr/>
          </p:nvCxnSpPr>
          <p:spPr>
            <a:xfrm flipV="1">
              <a:off x="2974739" y="3325723"/>
              <a:ext cx="2244637" cy="7361"/>
            </a:xfrm>
            <a:prstGeom prst="line">
              <a:avLst/>
            </a:prstGeom>
            <a:noFill/>
            <a:ln w="19050" cap="flat" cmpd="sng" algn="ctr">
              <a:solidFill>
                <a:srgbClr val="ED7D31">
                  <a:lumMod val="75000"/>
                </a:srgbClr>
              </a:solidFill>
              <a:prstDash val="solid"/>
              <a:miter lim="800000"/>
            </a:ln>
            <a:effectLst/>
          </p:spPr>
        </p:cxnSp>
        <p:cxnSp>
          <p:nvCxnSpPr>
            <p:cNvPr id="88" name="直接箭头连接符 87">
              <a:extLst>
                <a:ext uri="{FF2B5EF4-FFF2-40B4-BE49-F238E27FC236}">
                  <a16:creationId xmlns:a16="http://schemas.microsoft.com/office/drawing/2014/main" id="{DBD03EB5-8B17-4DF9-8B5A-30D65B123945}"/>
                </a:ext>
              </a:extLst>
            </p:cNvPr>
            <p:cNvCxnSpPr>
              <a:cxnSpLocks/>
            </p:cNvCxnSpPr>
            <p:nvPr/>
          </p:nvCxnSpPr>
          <p:spPr>
            <a:xfrm>
              <a:off x="5230238" y="3332766"/>
              <a:ext cx="0" cy="688815"/>
            </a:xfrm>
            <a:prstGeom prst="straightConnector1">
              <a:avLst/>
            </a:prstGeom>
            <a:noFill/>
            <a:ln w="19050" cap="flat" cmpd="sng" algn="ctr">
              <a:solidFill>
                <a:srgbClr val="ED7D31">
                  <a:lumMod val="75000"/>
                </a:srgbClr>
              </a:solidFill>
              <a:prstDash val="solid"/>
              <a:miter lim="800000"/>
              <a:tailEnd type="arrow"/>
            </a:ln>
            <a:effectLst/>
          </p:spPr>
        </p:cxnSp>
        <p:cxnSp>
          <p:nvCxnSpPr>
            <p:cNvPr id="89" name="直接连接符 88">
              <a:extLst>
                <a:ext uri="{FF2B5EF4-FFF2-40B4-BE49-F238E27FC236}">
                  <a16:creationId xmlns:a16="http://schemas.microsoft.com/office/drawing/2014/main" id="{8CE9F3E6-383A-45F5-BD30-75810C414DD4}"/>
                </a:ext>
              </a:extLst>
            </p:cNvPr>
            <p:cNvCxnSpPr>
              <a:cxnSpLocks/>
            </p:cNvCxnSpPr>
            <p:nvPr/>
          </p:nvCxnSpPr>
          <p:spPr>
            <a:xfrm>
              <a:off x="2611272" y="3246747"/>
              <a:ext cx="0" cy="232755"/>
            </a:xfrm>
            <a:prstGeom prst="line">
              <a:avLst/>
            </a:prstGeom>
            <a:noFill/>
            <a:ln w="19050" cap="flat" cmpd="sng" algn="ctr">
              <a:solidFill>
                <a:srgbClr val="ED7D31">
                  <a:lumMod val="75000"/>
                </a:srgbClr>
              </a:solidFill>
              <a:prstDash val="solid"/>
              <a:miter lim="800000"/>
            </a:ln>
            <a:effectLst/>
          </p:spPr>
        </p:cxnSp>
        <p:cxnSp>
          <p:nvCxnSpPr>
            <p:cNvPr id="90" name="直接连接符 89">
              <a:extLst>
                <a:ext uri="{FF2B5EF4-FFF2-40B4-BE49-F238E27FC236}">
                  <a16:creationId xmlns:a16="http://schemas.microsoft.com/office/drawing/2014/main" id="{85FB2862-59F1-4562-8528-7E38AD155AB3}"/>
                </a:ext>
              </a:extLst>
            </p:cNvPr>
            <p:cNvCxnSpPr>
              <a:cxnSpLocks/>
            </p:cNvCxnSpPr>
            <p:nvPr/>
          </p:nvCxnSpPr>
          <p:spPr>
            <a:xfrm flipV="1">
              <a:off x="2606369" y="3259311"/>
              <a:ext cx="3146975" cy="2597"/>
            </a:xfrm>
            <a:prstGeom prst="line">
              <a:avLst/>
            </a:prstGeom>
            <a:noFill/>
            <a:ln w="19050" cap="flat" cmpd="sng" algn="ctr">
              <a:solidFill>
                <a:srgbClr val="ED7D31">
                  <a:lumMod val="75000"/>
                </a:srgbClr>
              </a:solidFill>
              <a:prstDash val="solid"/>
              <a:miter lim="800000"/>
            </a:ln>
            <a:effectLst/>
          </p:spPr>
        </p:cxnSp>
        <p:cxnSp>
          <p:nvCxnSpPr>
            <p:cNvPr id="91" name="直接箭头连接符 90">
              <a:extLst>
                <a:ext uri="{FF2B5EF4-FFF2-40B4-BE49-F238E27FC236}">
                  <a16:creationId xmlns:a16="http://schemas.microsoft.com/office/drawing/2014/main" id="{53F2A53D-3BAD-4B67-A4A5-4DE1E3C9A6D8}"/>
                </a:ext>
              </a:extLst>
            </p:cNvPr>
            <p:cNvCxnSpPr>
              <a:cxnSpLocks/>
            </p:cNvCxnSpPr>
            <p:nvPr/>
          </p:nvCxnSpPr>
          <p:spPr>
            <a:xfrm>
              <a:off x="5759891" y="3260134"/>
              <a:ext cx="0" cy="788081"/>
            </a:xfrm>
            <a:prstGeom prst="straightConnector1">
              <a:avLst/>
            </a:prstGeom>
            <a:noFill/>
            <a:ln w="19050" cap="flat" cmpd="sng" algn="ctr">
              <a:solidFill>
                <a:srgbClr val="ED7D31">
                  <a:lumMod val="75000"/>
                </a:srgbClr>
              </a:solidFill>
              <a:prstDash val="solid"/>
              <a:miter lim="800000"/>
              <a:tailEnd type="arrow"/>
            </a:ln>
            <a:effectLst/>
          </p:spPr>
        </p:cxnSp>
        <p:sp>
          <p:nvSpPr>
            <p:cNvPr id="92" name="矩形 91">
              <a:extLst>
                <a:ext uri="{FF2B5EF4-FFF2-40B4-BE49-F238E27FC236}">
                  <a16:creationId xmlns:a16="http://schemas.microsoft.com/office/drawing/2014/main" id="{3129C1A0-2FC9-4EB0-BC18-75253093121D}"/>
                </a:ext>
              </a:extLst>
            </p:cNvPr>
            <p:cNvSpPr/>
            <p:nvPr/>
          </p:nvSpPr>
          <p:spPr>
            <a:xfrm>
              <a:off x="2024681" y="3137476"/>
              <a:ext cx="2183774" cy="1631004"/>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3" name="文本框 92">
              <a:extLst>
                <a:ext uri="{FF2B5EF4-FFF2-40B4-BE49-F238E27FC236}">
                  <a16:creationId xmlns:a16="http://schemas.microsoft.com/office/drawing/2014/main" id="{85998895-843D-481F-B80B-E7119F3686C4}"/>
                </a:ext>
              </a:extLst>
            </p:cNvPr>
            <p:cNvSpPr txBox="1"/>
            <p:nvPr/>
          </p:nvSpPr>
          <p:spPr>
            <a:xfrm>
              <a:off x="2497763" y="4764884"/>
              <a:ext cx="112374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Conv1-5</a:t>
              </a:r>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98DEC91-8A38-4672-A2E2-C04AFB82F400}"/>
                    </a:ext>
                  </a:extLst>
                </p:cNvPr>
                <p:cNvSpPr txBox="1"/>
                <p:nvPr/>
              </p:nvSpPr>
              <p:spPr>
                <a:xfrm>
                  <a:off x="4370906" y="3469970"/>
                  <a:ext cx="37495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𝑷</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𝟓</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94" name="文本框 93">
                  <a:extLst>
                    <a:ext uri="{FF2B5EF4-FFF2-40B4-BE49-F238E27FC236}">
                      <a16:creationId xmlns:a16="http://schemas.microsoft.com/office/drawing/2014/main" id="{998DEC91-8A38-4672-A2E2-C04AFB82F400}"/>
                    </a:ext>
                  </a:extLst>
                </p:cNvPr>
                <p:cNvSpPr txBox="1">
                  <a:spLocks noRot="1" noChangeAspect="1" noMove="1" noResize="1" noEditPoints="1" noAdjustHandles="1" noChangeArrowheads="1" noChangeShapeType="1" noTextEdit="1"/>
                </p:cNvSpPr>
                <p:nvPr/>
              </p:nvSpPr>
              <p:spPr>
                <a:xfrm>
                  <a:off x="4370906" y="3469970"/>
                  <a:ext cx="374953" cy="27699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8A79ED2-2B37-4EB4-BEBA-5576D43565FA}"/>
                    </a:ext>
                  </a:extLst>
                </p:cNvPr>
                <p:cNvSpPr txBox="1"/>
                <p:nvPr/>
              </p:nvSpPr>
              <p:spPr>
                <a:xfrm>
                  <a:off x="4792886" y="3367712"/>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𝑷</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𝟒</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95" name="文本框 94">
                  <a:extLst>
                    <a:ext uri="{FF2B5EF4-FFF2-40B4-BE49-F238E27FC236}">
                      <a16:creationId xmlns:a16="http://schemas.microsoft.com/office/drawing/2014/main" id="{98A79ED2-2B37-4EB4-BEBA-5576D43565FA}"/>
                    </a:ext>
                  </a:extLst>
                </p:cNvPr>
                <p:cNvSpPr txBox="1">
                  <a:spLocks noRot="1" noChangeAspect="1" noMove="1" noResize="1" noEditPoints="1" noAdjustHandles="1" noChangeArrowheads="1" noChangeShapeType="1" noTextEdit="1"/>
                </p:cNvSpPr>
                <p:nvPr/>
              </p:nvSpPr>
              <p:spPr>
                <a:xfrm>
                  <a:off x="4792886" y="3367712"/>
                  <a:ext cx="288524" cy="276999"/>
                </a:xfrm>
                <a:prstGeom prst="rect">
                  <a:avLst/>
                </a:prstGeom>
                <a:blipFill>
                  <a:blip r:embed="rId4"/>
                  <a:stretch>
                    <a:fillRect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5C83521-5EA3-477E-A0E2-3C7F39EF839E}"/>
                    </a:ext>
                  </a:extLst>
                </p:cNvPr>
                <p:cNvSpPr txBox="1"/>
                <p:nvPr/>
              </p:nvSpPr>
              <p:spPr>
                <a:xfrm>
                  <a:off x="5277266" y="3315400"/>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𝑷</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𝟑</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96" name="文本框 95">
                  <a:extLst>
                    <a:ext uri="{FF2B5EF4-FFF2-40B4-BE49-F238E27FC236}">
                      <a16:creationId xmlns:a16="http://schemas.microsoft.com/office/drawing/2014/main" id="{75C83521-5EA3-477E-A0E2-3C7F39EF839E}"/>
                    </a:ext>
                  </a:extLst>
                </p:cNvPr>
                <p:cNvSpPr txBox="1">
                  <a:spLocks noRot="1" noChangeAspect="1" noMove="1" noResize="1" noEditPoints="1" noAdjustHandles="1" noChangeArrowheads="1" noChangeShapeType="1" noTextEdit="1"/>
                </p:cNvSpPr>
                <p:nvPr/>
              </p:nvSpPr>
              <p:spPr>
                <a:xfrm>
                  <a:off x="5277266" y="3315400"/>
                  <a:ext cx="288524" cy="276999"/>
                </a:xfrm>
                <a:prstGeom prst="rect">
                  <a:avLst/>
                </a:prstGeom>
                <a:blipFill>
                  <a:blip r:embed="rId5"/>
                  <a:stretch>
                    <a:fillRect r="-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654D4A05-28B0-4815-A574-7ED539316D82}"/>
                    </a:ext>
                  </a:extLst>
                </p:cNvPr>
                <p:cNvSpPr txBox="1"/>
                <p:nvPr/>
              </p:nvSpPr>
              <p:spPr>
                <a:xfrm>
                  <a:off x="5866183" y="3246747"/>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𝑷</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𝟐</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97" name="文本框 96">
                  <a:extLst>
                    <a:ext uri="{FF2B5EF4-FFF2-40B4-BE49-F238E27FC236}">
                      <a16:creationId xmlns:a16="http://schemas.microsoft.com/office/drawing/2014/main" id="{654D4A05-28B0-4815-A574-7ED539316D82}"/>
                    </a:ext>
                  </a:extLst>
                </p:cNvPr>
                <p:cNvSpPr txBox="1">
                  <a:spLocks noRot="1" noChangeAspect="1" noMove="1" noResize="1" noEditPoints="1" noAdjustHandles="1" noChangeArrowheads="1" noChangeShapeType="1" noTextEdit="1"/>
                </p:cNvSpPr>
                <p:nvPr/>
              </p:nvSpPr>
              <p:spPr>
                <a:xfrm>
                  <a:off x="5866183" y="3246747"/>
                  <a:ext cx="288524" cy="276999"/>
                </a:xfrm>
                <a:prstGeom prst="rect">
                  <a:avLst/>
                </a:prstGeom>
                <a:blipFill>
                  <a:blip r:embed="rId6"/>
                  <a:stretch>
                    <a:fillRect r="-4255"/>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B23DB1AD-2782-4178-9579-E131319728B5}"/>
                </a:ext>
              </a:extLst>
            </p:cNvPr>
            <p:cNvSpPr/>
            <p:nvPr/>
          </p:nvSpPr>
          <p:spPr>
            <a:xfrm>
              <a:off x="5118607" y="3871761"/>
              <a:ext cx="225063" cy="255625"/>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9" name="直接连接符 98">
              <a:extLst>
                <a:ext uri="{FF2B5EF4-FFF2-40B4-BE49-F238E27FC236}">
                  <a16:creationId xmlns:a16="http://schemas.microsoft.com/office/drawing/2014/main" id="{59019133-62C9-44F4-8962-D39032B69789}"/>
                </a:ext>
              </a:extLst>
            </p:cNvPr>
            <p:cNvCxnSpPr>
              <a:cxnSpLocks/>
            </p:cNvCxnSpPr>
            <p:nvPr/>
          </p:nvCxnSpPr>
          <p:spPr>
            <a:xfrm flipH="1">
              <a:off x="4525047" y="4139290"/>
              <a:ext cx="576776" cy="521300"/>
            </a:xfrm>
            <a:prstGeom prst="line">
              <a:avLst/>
            </a:prstGeom>
            <a:noFill/>
            <a:ln w="12700" cap="flat" cmpd="sng" algn="ctr">
              <a:solidFill>
                <a:sysClr val="windowText" lastClr="000000"/>
              </a:solidFill>
              <a:prstDash val="dash"/>
              <a:miter lim="800000"/>
            </a:ln>
            <a:effectLst/>
          </p:spPr>
        </p:cxnSp>
        <p:cxnSp>
          <p:nvCxnSpPr>
            <p:cNvPr id="100" name="直接连接符 99">
              <a:extLst>
                <a:ext uri="{FF2B5EF4-FFF2-40B4-BE49-F238E27FC236}">
                  <a16:creationId xmlns:a16="http://schemas.microsoft.com/office/drawing/2014/main" id="{DC06408E-0F56-4EA2-A82C-0C1D903B2B23}"/>
                </a:ext>
              </a:extLst>
            </p:cNvPr>
            <p:cNvCxnSpPr>
              <a:cxnSpLocks/>
            </p:cNvCxnSpPr>
            <p:nvPr/>
          </p:nvCxnSpPr>
          <p:spPr>
            <a:xfrm>
              <a:off x="5343599" y="4132412"/>
              <a:ext cx="501072" cy="528178"/>
            </a:xfrm>
            <a:prstGeom prst="line">
              <a:avLst/>
            </a:prstGeom>
            <a:noFill/>
            <a:ln w="12700" cap="flat" cmpd="sng" algn="ctr">
              <a:solidFill>
                <a:sysClr val="windowText" lastClr="000000"/>
              </a:solidFill>
              <a:prstDash val="dash"/>
              <a:miter lim="800000"/>
            </a:ln>
            <a:effectLst/>
          </p:spPr>
        </p:cxnSp>
        <p:sp>
          <p:nvSpPr>
            <p:cNvPr id="101" name="矩形 100">
              <a:extLst>
                <a:ext uri="{FF2B5EF4-FFF2-40B4-BE49-F238E27FC236}">
                  <a16:creationId xmlns:a16="http://schemas.microsoft.com/office/drawing/2014/main" id="{19857638-7AFE-4185-92E2-058C6D4D1B74}"/>
                </a:ext>
              </a:extLst>
            </p:cNvPr>
            <p:cNvSpPr/>
            <p:nvPr/>
          </p:nvSpPr>
          <p:spPr>
            <a:xfrm>
              <a:off x="4512257" y="4663233"/>
              <a:ext cx="1332414" cy="1096530"/>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平行四边形 101">
              <a:extLst>
                <a:ext uri="{FF2B5EF4-FFF2-40B4-BE49-F238E27FC236}">
                  <a16:creationId xmlns:a16="http://schemas.microsoft.com/office/drawing/2014/main" id="{17E4B8E0-A7F8-4B51-BFA7-9F3589595FF7}"/>
                </a:ext>
              </a:extLst>
            </p:cNvPr>
            <p:cNvSpPr/>
            <p:nvPr/>
          </p:nvSpPr>
          <p:spPr>
            <a:xfrm rot="18973883">
              <a:off x="4451355" y="5392215"/>
              <a:ext cx="456187" cy="228198"/>
            </a:xfrm>
            <a:prstGeom prst="parallelogram">
              <a:avLst>
                <a:gd name="adj" fmla="val 99613"/>
              </a:avLst>
            </a:prstGeom>
            <a:solidFill>
              <a:srgbClr val="F117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3" name="直接箭头连接符 102">
              <a:extLst>
                <a:ext uri="{FF2B5EF4-FFF2-40B4-BE49-F238E27FC236}">
                  <a16:creationId xmlns:a16="http://schemas.microsoft.com/office/drawing/2014/main" id="{B5F66543-E1AF-41B0-AF48-15E2056DAD10}"/>
                </a:ext>
              </a:extLst>
            </p:cNvPr>
            <p:cNvCxnSpPr>
              <a:cxnSpLocks/>
            </p:cNvCxnSpPr>
            <p:nvPr/>
          </p:nvCxnSpPr>
          <p:spPr>
            <a:xfrm flipH="1" flipV="1">
              <a:off x="5718426" y="5344357"/>
              <a:ext cx="4478" cy="161959"/>
            </a:xfrm>
            <a:prstGeom prst="straightConnector1">
              <a:avLst/>
            </a:prstGeom>
            <a:noFill/>
            <a:ln w="19050" cap="flat" cmpd="sng" algn="ctr">
              <a:solidFill>
                <a:srgbClr val="ED7D31">
                  <a:lumMod val="75000"/>
                </a:srgbClr>
              </a:solidFill>
              <a:prstDash val="solid"/>
              <a:miter lim="800000"/>
              <a:tailEnd type="arrow"/>
            </a:ln>
            <a:effectLst/>
          </p:spPr>
        </p:cxnSp>
        <p:cxnSp>
          <p:nvCxnSpPr>
            <p:cNvPr id="104" name="直接连接符 103">
              <a:extLst>
                <a:ext uri="{FF2B5EF4-FFF2-40B4-BE49-F238E27FC236}">
                  <a16:creationId xmlns:a16="http://schemas.microsoft.com/office/drawing/2014/main" id="{222652F9-2010-4E8F-AB71-F895E0FE75A4}"/>
                </a:ext>
              </a:extLst>
            </p:cNvPr>
            <p:cNvCxnSpPr>
              <a:cxnSpLocks/>
            </p:cNvCxnSpPr>
            <p:nvPr/>
          </p:nvCxnSpPr>
          <p:spPr>
            <a:xfrm>
              <a:off x="4705977" y="5512790"/>
              <a:ext cx="1026799" cy="0"/>
            </a:xfrm>
            <a:prstGeom prst="line">
              <a:avLst/>
            </a:prstGeom>
            <a:noFill/>
            <a:ln w="19050" cap="flat" cmpd="sng" algn="ctr">
              <a:solidFill>
                <a:srgbClr val="ED7D31">
                  <a:lumMod val="75000"/>
                </a:srgbClr>
              </a:solidFill>
              <a:prstDash val="solid"/>
              <a:miter lim="800000"/>
            </a:ln>
            <a:effectLst/>
          </p:spPr>
        </p:cxnSp>
        <p:sp>
          <p:nvSpPr>
            <p:cNvPr id="105" name="文本框 104">
              <a:extLst>
                <a:ext uri="{FF2B5EF4-FFF2-40B4-BE49-F238E27FC236}">
                  <a16:creationId xmlns:a16="http://schemas.microsoft.com/office/drawing/2014/main" id="{C82A16EB-0CB0-4A3C-8A3C-80D243E5C3EC}"/>
                </a:ext>
              </a:extLst>
            </p:cNvPr>
            <p:cNvSpPr txBox="1"/>
            <p:nvPr/>
          </p:nvSpPr>
          <p:spPr>
            <a:xfrm>
              <a:off x="4677243" y="5283484"/>
              <a:ext cx="112374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upsample 2x</a:t>
              </a:r>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106" name="流程图: 或者 105">
              <a:extLst>
                <a:ext uri="{FF2B5EF4-FFF2-40B4-BE49-F238E27FC236}">
                  <a16:creationId xmlns:a16="http://schemas.microsoft.com/office/drawing/2014/main" id="{C73A0BE4-5A2A-4C09-8FA9-29C9E2A4B80B}"/>
                </a:ext>
              </a:extLst>
            </p:cNvPr>
            <p:cNvSpPr/>
            <p:nvPr/>
          </p:nvSpPr>
          <p:spPr>
            <a:xfrm>
              <a:off x="5634429" y="5175216"/>
              <a:ext cx="167994" cy="167994"/>
            </a:xfrm>
            <a:prstGeom prst="flowChar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平行四边形 106">
              <a:extLst>
                <a:ext uri="{FF2B5EF4-FFF2-40B4-BE49-F238E27FC236}">
                  <a16:creationId xmlns:a16="http://schemas.microsoft.com/office/drawing/2014/main" id="{CE64668C-3AB9-4BE9-8208-CF48C95A9809}"/>
                </a:ext>
              </a:extLst>
            </p:cNvPr>
            <p:cNvSpPr/>
            <p:nvPr/>
          </p:nvSpPr>
          <p:spPr>
            <a:xfrm rot="18973883">
              <a:off x="4411673" y="4832855"/>
              <a:ext cx="548229" cy="311253"/>
            </a:xfrm>
            <a:prstGeom prst="parallelogram">
              <a:avLst>
                <a:gd name="adj" fmla="val 99613"/>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08" name="直接连接符 107">
              <a:extLst>
                <a:ext uri="{FF2B5EF4-FFF2-40B4-BE49-F238E27FC236}">
                  <a16:creationId xmlns:a16="http://schemas.microsoft.com/office/drawing/2014/main" id="{F766A736-AC5F-4894-A79A-4AC5DAD54472}"/>
                </a:ext>
              </a:extLst>
            </p:cNvPr>
            <p:cNvCxnSpPr>
              <a:cxnSpLocks/>
            </p:cNvCxnSpPr>
            <p:nvPr/>
          </p:nvCxnSpPr>
          <p:spPr>
            <a:xfrm>
              <a:off x="4716367" y="4979603"/>
              <a:ext cx="627232" cy="6330"/>
            </a:xfrm>
            <a:prstGeom prst="line">
              <a:avLst/>
            </a:prstGeom>
            <a:noFill/>
            <a:ln w="19050" cap="flat" cmpd="sng" algn="ctr">
              <a:solidFill>
                <a:srgbClr val="ED7D31">
                  <a:lumMod val="75000"/>
                </a:srgbClr>
              </a:solidFill>
              <a:prstDash val="solid"/>
              <a:miter lim="800000"/>
              <a:tailEnd type="arrow"/>
            </a:ln>
            <a:effectLst/>
          </p:spPr>
        </p:cxnSp>
        <p:sp>
          <p:nvSpPr>
            <p:cNvPr id="109" name="文本框 108">
              <a:extLst>
                <a:ext uri="{FF2B5EF4-FFF2-40B4-BE49-F238E27FC236}">
                  <a16:creationId xmlns:a16="http://schemas.microsoft.com/office/drawing/2014/main" id="{10C0F75C-2C68-4A37-8AD1-EC5424826BDB}"/>
                </a:ext>
              </a:extLst>
            </p:cNvPr>
            <p:cNvSpPr txBox="1"/>
            <p:nvPr/>
          </p:nvSpPr>
          <p:spPr>
            <a:xfrm>
              <a:off x="4601693" y="4725660"/>
              <a:ext cx="84886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 </a:t>
              </a:r>
              <a:r>
                <a:rPr kumimoji="0" lang="en-US" altLang="zh-CN"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rPr>
                <a:t>1x1 conv</a:t>
              </a:r>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110" name="平行四边形 109">
              <a:extLst>
                <a:ext uri="{FF2B5EF4-FFF2-40B4-BE49-F238E27FC236}">
                  <a16:creationId xmlns:a16="http://schemas.microsoft.com/office/drawing/2014/main" id="{6FC50769-1825-4FCF-B079-A62525F89B92}"/>
                </a:ext>
              </a:extLst>
            </p:cNvPr>
            <p:cNvSpPr/>
            <p:nvPr/>
          </p:nvSpPr>
          <p:spPr>
            <a:xfrm rot="18973883">
              <a:off x="5160619" y="4821938"/>
              <a:ext cx="548229" cy="311253"/>
            </a:xfrm>
            <a:prstGeom prst="parallelogram">
              <a:avLst>
                <a:gd name="adj" fmla="val 99613"/>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1" name="直接连接符 110">
              <a:extLst>
                <a:ext uri="{FF2B5EF4-FFF2-40B4-BE49-F238E27FC236}">
                  <a16:creationId xmlns:a16="http://schemas.microsoft.com/office/drawing/2014/main" id="{2948F01D-136C-40B2-A5E0-47F547FAFC54}"/>
                </a:ext>
              </a:extLst>
            </p:cNvPr>
            <p:cNvCxnSpPr>
              <a:cxnSpLocks/>
            </p:cNvCxnSpPr>
            <p:nvPr/>
          </p:nvCxnSpPr>
          <p:spPr>
            <a:xfrm>
              <a:off x="5432509" y="4985933"/>
              <a:ext cx="285917" cy="0"/>
            </a:xfrm>
            <a:prstGeom prst="line">
              <a:avLst/>
            </a:prstGeom>
            <a:noFill/>
            <a:ln w="19050" cap="flat" cmpd="sng" algn="ctr">
              <a:solidFill>
                <a:srgbClr val="ED7D31">
                  <a:lumMod val="75000"/>
                </a:srgbClr>
              </a:solidFill>
              <a:prstDash val="solid"/>
              <a:miter lim="800000"/>
            </a:ln>
            <a:effectLst/>
          </p:spPr>
        </p:cxnSp>
        <p:cxnSp>
          <p:nvCxnSpPr>
            <p:cNvPr id="112" name="直接箭头连接符 111">
              <a:extLst>
                <a:ext uri="{FF2B5EF4-FFF2-40B4-BE49-F238E27FC236}">
                  <a16:creationId xmlns:a16="http://schemas.microsoft.com/office/drawing/2014/main" id="{16613FE2-8651-4370-8EA7-85E1F6AAA0B0}"/>
                </a:ext>
              </a:extLst>
            </p:cNvPr>
            <p:cNvCxnSpPr>
              <a:cxnSpLocks/>
            </p:cNvCxnSpPr>
            <p:nvPr/>
          </p:nvCxnSpPr>
          <p:spPr>
            <a:xfrm flipH="1">
              <a:off x="5715421" y="4993481"/>
              <a:ext cx="3005" cy="193569"/>
            </a:xfrm>
            <a:prstGeom prst="straightConnector1">
              <a:avLst/>
            </a:prstGeom>
            <a:noFill/>
            <a:ln w="19050" cap="flat" cmpd="sng" algn="ctr">
              <a:solidFill>
                <a:srgbClr val="ED7D31">
                  <a:lumMod val="75000"/>
                </a:srgbClr>
              </a:solidFill>
              <a:prstDash val="solid"/>
              <a:miter lim="800000"/>
              <a:tailEnd type="arrow"/>
            </a:ln>
            <a:effectLst/>
          </p:spPr>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2F2C3368-CAD1-4AD7-B188-DECFCCAD6A1C}"/>
                    </a:ext>
                  </a:extLst>
                </p:cNvPr>
                <p:cNvSpPr txBox="1"/>
                <p:nvPr/>
              </p:nvSpPr>
              <p:spPr>
                <a:xfrm>
                  <a:off x="2680215" y="3194266"/>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𝑪</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𝟐</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113" name="文本框 112">
                  <a:extLst>
                    <a:ext uri="{FF2B5EF4-FFF2-40B4-BE49-F238E27FC236}">
                      <a16:creationId xmlns:a16="http://schemas.microsoft.com/office/drawing/2014/main" id="{2F2C3368-CAD1-4AD7-B188-DECFCCAD6A1C}"/>
                    </a:ext>
                  </a:extLst>
                </p:cNvPr>
                <p:cNvSpPr txBox="1">
                  <a:spLocks noRot="1" noChangeAspect="1" noMove="1" noResize="1" noEditPoints="1" noAdjustHandles="1" noChangeArrowheads="1" noChangeShapeType="1" noTextEdit="1"/>
                </p:cNvSpPr>
                <p:nvPr/>
              </p:nvSpPr>
              <p:spPr>
                <a:xfrm>
                  <a:off x="2680215" y="3194266"/>
                  <a:ext cx="288524" cy="276999"/>
                </a:xfrm>
                <a:prstGeom prst="rect">
                  <a:avLst/>
                </a:prstGeom>
                <a:blipFill>
                  <a:blip r:embed="rId7"/>
                  <a:stretch>
                    <a:fillRect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8F55785-FA0A-4438-A2E8-2E67BE180F16}"/>
                    </a:ext>
                  </a:extLst>
                </p:cNvPr>
                <p:cNvSpPr txBox="1"/>
                <p:nvPr/>
              </p:nvSpPr>
              <p:spPr>
                <a:xfrm>
                  <a:off x="3049153" y="3283382"/>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𝑪</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𝟑</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114" name="文本框 113">
                  <a:extLst>
                    <a:ext uri="{FF2B5EF4-FFF2-40B4-BE49-F238E27FC236}">
                      <a16:creationId xmlns:a16="http://schemas.microsoft.com/office/drawing/2014/main" id="{18F55785-FA0A-4438-A2E8-2E67BE180F16}"/>
                    </a:ext>
                  </a:extLst>
                </p:cNvPr>
                <p:cNvSpPr txBox="1">
                  <a:spLocks noRot="1" noChangeAspect="1" noMove="1" noResize="1" noEditPoints="1" noAdjustHandles="1" noChangeArrowheads="1" noChangeShapeType="1" noTextEdit="1"/>
                </p:cNvSpPr>
                <p:nvPr/>
              </p:nvSpPr>
              <p:spPr>
                <a:xfrm>
                  <a:off x="3049153" y="3283382"/>
                  <a:ext cx="288524" cy="276999"/>
                </a:xfrm>
                <a:prstGeom prst="rect">
                  <a:avLst/>
                </a:prstGeom>
                <a:blipFill>
                  <a:blip r:embed="rId8"/>
                  <a:stretch>
                    <a:fillRect r="-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542B84E4-B162-4AA6-A137-899474FD4DF2}"/>
                    </a:ext>
                  </a:extLst>
                </p:cNvPr>
                <p:cNvSpPr txBox="1"/>
                <p:nvPr/>
              </p:nvSpPr>
              <p:spPr>
                <a:xfrm>
                  <a:off x="3432333" y="3394389"/>
                  <a:ext cx="28852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𝑪</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𝟒</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115" name="文本框 114">
                  <a:extLst>
                    <a:ext uri="{FF2B5EF4-FFF2-40B4-BE49-F238E27FC236}">
                      <a16:creationId xmlns:a16="http://schemas.microsoft.com/office/drawing/2014/main" id="{542B84E4-B162-4AA6-A137-899474FD4DF2}"/>
                    </a:ext>
                  </a:extLst>
                </p:cNvPr>
                <p:cNvSpPr txBox="1">
                  <a:spLocks noRot="1" noChangeAspect="1" noMove="1" noResize="1" noEditPoints="1" noAdjustHandles="1" noChangeArrowheads="1" noChangeShapeType="1" noTextEdit="1"/>
                </p:cNvSpPr>
                <p:nvPr/>
              </p:nvSpPr>
              <p:spPr>
                <a:xfrm>
                  <a:off x="3432333" y="3394389"/>
                  <a:ext cx="288524" cy="276999"/>
                </a:xfrm>
                <a:prstGeom prst="rect">
                  <a:avLst/>
                </a:prstGeom>
                <a:blipFill>
                  <a:blip r:embed="rId9"/>
                  <a:stretch>
                    <a:fillRect r="-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579051B7-890C-46F2-A3C1-4BA6B43178DE}"/>
                    </a:ext>
                  </a:extLst>
                </p:cNvPr>
                <p:cNvSpPr txBox="1"/>
                <p:nvPr/>
              </p:nvSpPr>
              <p:spPr>
                <a:xfrm>
                  <a:off x="3936156" y="3462286"/>
                  <a:ext cx="37495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𝑪</m:t>
                            </m:r>
                          </m:e>
                          <m:sub>
                            <m:r>
                              <a:rPr kumimoji="0" lang="en-US" altLang="zh-CN" sz="1200" b="1" i="1" u="none" strike="noStrike" kern="0" cap="none" spc="0" normalizeH="0" baseline="0" noProof="0" smtClean="0">
                                <a:ln>
                                  <a:noFill/>
                                </a:ln>
                                <a:solidFill>
                                  <a:prstClr val="black"/>
                                </a:solidFill>
                                <a:effectLst/>
                                <a:uLnTx/>
                                <a:uFillTx/>
                                <a:latin typeface="Cambria Math" panose="02040503050406030204" pitchFamily="18" charset="0"/>
                              </a:rPr>
                              <m:t>𝟓</m:t>
                            </m:r>
                          </m:sub>
                        </m:sSub>
                      </m:oMath>
                    </m:oMathPara>
                  </a14:m>
                  <a:endParaRPr kumimoji="0" lang="zh-CN" altLang="en-US" sz="12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xmlns="">
            <p:sp>
              <p:nvSpPr>
                <p:cNvPr id="116" name="文本框 115">
                  <a:extLst>
                    <a:ext uri="{FF2B5EF4-FFF2-40B4-BE49-F238E27FC236}">
                      <a16:creationId xmlns:a16="http://schemas.microsoft.com/office/drawing/2014/main" id="{579051B7-890C-46F2-A3C1-4BA6B43178DE}"/>
                    </a:ext>
                  </a:extLst>
                </p:cNvPr>
                <p:cNvSpPr txBox="1">
                  <a:spLocks noRot="1" noChangeAspect="1" noMove="1" noResize="1" noEditPoints="1" noAdjustHandles="1" noChangeArrowheads="1" noChangeShapeType="1" noTextEdit="1"/>
                </p:cNvSpPr>
                <p:nvPr/>
              </p:nvSpPr>
              <p:spPr>
                <a:xfrm>
                  <a:off x="3936156" y="3462286"/>
                  <a:ext cx="374953" cy="276999"/>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96609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a:xfrm>
            <a:off x="1857375" y="428627"/>
            <a:ext cx="6981825" cy="633413"/>
          </a:xfrm>
        </p:spPr>
        <p:txBody>
          <a:bodyPr/>
          <a:lstStyle/>
          <a:p>
            <a:pPr algn="l"/>
            <a:r>
              <a:rPr lang="en-US" altLang="zh-CN" dirty="0"/>
              <a:t>Multi-level region-based CNN</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Emotion distribution estimation</a:t>
            </a:r>
            <a:endParaRPr lang="zh-CN" altLang="en-US" dirty="0">
              <a:solidFill>
                <a:srgbClr val="00B0F0"/>
              </a:solidFill>
              <a:latin typeface="Microsoft YaHei" pitchFamily="34" charset="-122"/>
              <a:ea typeface="Microsoft YaHei" pitchFamily="34" charset="-122"/>
            </a:endParaRPr>
          </a:p>
        </p:txBody>
      </p:sp>
      <p:grpSp>
        <p:nvGrpSpPr>
          <p:cNvPr id="54" name="组合 53">
            <a:extLst>
              <a:ext uri="{FF2B5EF4-FFF2-40B4-BE49-F238E27FC236}">
                <a16:creationId xmlns:a16="http://schemas.microsoft.com/office/drawing/2014/main" id="{DB830B3C-4CE0-4597-99D6-E21059AE9F8A}"/>
              </a:ext>
            </a:extLst>
          </p:cNvPr>
          <p:cNvGrpSpPr/>
          <p:nvPr/>
        </p:nvGrpSpPr>
        <p:grpSpPr>
          <a:xfrm>
            <a:off x="304800" y="3354600"/>
            <a:ext cx="2087419" cy="1468349"/>
            <a:chOff x="932872" y="2576945"/>
            <a:chExt cx="2087419" cy="1468349"/>
          </a:xfrm>
        </p:grpSpPr>
        <p:pic>
          <p:nvPicPr>
            <p:cNvPr id="55" name="图片 54">
              <a:extLst>
                <a:ext uri="{FF2B5EF4-FFF2-40B4-BE49-F238E27FC236}">
                  <a16:creationId xmlns:a16="http://schemas.microsoft.com/office/drawing/2014/main" id="{A053F92A-BE0E-4B48-88FA-464309F3C77C}"/>
                </a:ext>
              </a:extLst>
            </p:cNvPr>
            <p:cNvPicPr>
              <a:picLocks noChangeAspect="1"/>
            </p:cNvPicPr>
            <p:nvPr/>
          </p:nvPicPr>
          <p:blipFill>
            <a:blip r:embed="rId2"/>
            <a:stretch>
              <a:fillRect/>
            </a:stretch>
          </p:blipFill>
          <p:spPr>
            <a:xfrm>
              <a:off x="932872" y="2586181"/>
              <a:ext cx="2087419" cy="1459113"/>
            </a:xfrm>
            <a:prstGeom prst="rect">
              <a:avLst/>
            </a:prstGeom>
          </p:spPr>
        </p:pic>
        <p:sp>
          <p:nvSpPr>
            <p:cNvPr id="56" name="文本框 55">
              <a:extLst>
                <a:ext uri="{FF2B5EF4-FFF2-40B4-BE49-F238E27FC236}">
                  <a16:creationId xmlns:a16="http://schemas.microsoft.com/office/drawing/2014/main" id="{1690AB49-6A33-497D-9EC1-02BE3FC44E84}"/>
                </a:ext>
              </a:extLst>
            </p:cNvPr>
            <p:cNvSpPr txBox="1"/>
            <p:nvPr/>
          </p:nvSpPr>
          <p:spPr>
            <a:xfrm>
              <a:off x="2244436" y="2576945"/>
              <a:ext cx="711200" cy="461665"/>
            </a:xfrm>
            <a:prstGeom prst="rect">
              <a:avLst/>
            </a:prstGeom>
            <a:noFill/>
          </p:spPr>
          <p:txBody>
            <a:bodyPr wrap="square" rtlCol="0">
              <a:spAutoFit/>
            </a:bodyPr>
            <a:lstStyle/>
            <a:p>
              <a:pPr algn="ctr"/>
              <a:r>
                <a:rPr lang="en-US" altLang="zh-CN" sz="1200" dirty="0">
                  <a:solidFill>
                    <a:srgbClr val="FF0000"/>
                  </a:solidFill>
                </a:rPr>
                <a:t>Anger</a:t>
              </a:r>
            </a:p>
            <a:p>
              <a:pPr algn="ctr"/>
              <a:r>
                <a:rPr lang="en-US" altLang="zh-CN" sz="1200" dirty="0">
                  <a:solidFill>
                    <a:srgbClr val="FF0000"/>
                  </a:solidFill>
                </a:rPr>
                <a:t>0.6</a:t>
              </a:r>
              <a:endParaRPr lang="zh-CN" altLang="en-US" sz="1200" dirty="0">
                <a:solidFill>
                  <a:srgbClr val="FF0000"/>
                </a:solidFill>
              </a:endParaRPr>
            </a:p>
          </p:txBody>
        </p:sp>
      </p:grpSp>
      <p:pic>
        <p:nvPicPr>
          <p:cNvPr id="57" name="图片 56">
            <a:extLst>
              <a:ext uri="{FF2B5EF4-FFF2-40B4-BE49-F238E27FC236}">
                <a16:creationId xmlns:a16="http://schemas.microsoft.com/office/drawing/2014/main" id="{7D976786-1603-446A-AB98-8CAB2B54C996}"/>
              </a:ext>
            </a:extLst>
          </p:cNvPr>
          <p:cNvPicPr>
            <a:picLocks noChangeAspect="1"/>
          </p:cNvPicPr>
          <p:nvPr/>
        </p:nvPicPr>
        <p:blipFill>
          <a:blip r:embed="rId3"/>
          <a:stretch>
            <a:fillRect/>
          </a:stretch>
        </p:blipFill>
        <p:spPr>
          <a:xfrm>
            <a:off x="3032024" y="3124200"/>
            <a:ext cx="1890062" cy="1851150"/>
          </a:xfrm>
          <a:prstGeom prst="rect">
            <a:avLst/>
          </a:prstGeom>
        </p:spPr>
      </p:pic>
      <p:sp>
        <p:nvSpPr>
          <p:cNvPr id="58" name="文本框 57">
            <a:extLst>
              <a:ext uri="{FF2B5EF4-FFF2-40B4-BE49-F238E27FC236}">
                <a16:creationId xmlns:a16="http://schemas.microsoft.com/office/drawing/2014/main" id="{44C6FE47-A5B5-40A5-9661-7297CF10E6AA}"/>
              </a:ext>
            </a:extLst>
          </p:cNvPr>
          <p:cNvSpPr txBox="1"/>
          <p:nvPr/>
        </p:nvSpPr>
        <p:spPr>
          <a:xfrm>
            <a:off x="3139126" y="5025080"/>
            <a:ext cx="1675858"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Mikels’ emotion distance</a:t>
            </a:r>
            <a:endParaRPr lang="zh-CN" altLang="en-US" sz="1600" dirty="0">
              <a:latin typeface="Times New Roman" panose="02020603050405020304" pitchFamily="18" charset="0"/>
              <a:cs typeface="Times New Roman" panose="02020603050405020304" pitchFamily="18" charset="0"/>
            </a:endParaRPr>
          </a:p>
        </p:txBody>
      </p:sp>
      <p:sp>
        <p:nvSpPr>
          <p:cNvPr id="3" name="箭头: 右 2">
            <a:extLst>
              <a:ext uri="{FF2B5EF4-FFF2-40B4-BE49-F238E27FC236}">
                <a16:creationId xmlns:a16="http://schemas.microsoft.com/office/drawing/2014/main" id="{C8409A88-EF72-4BF9-A038-93C284B1C935}"/>
              </a:ext>
            </a:extLst>
          </p:cNvPr>
          <p:cNvSpPr/>
          <p:nvPr/>
        </p:nvSpPr>
        <p:spPr>
          <a:xfrm>
            <a:off x="2487079" y="3898799"/>
            <a:ext cx="609600" cy="3019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右 59">
            <a:extLst>
              <a:ext uri="{FF2B5EF4-FFF2-40B4-BE49-F238E27FC236}">
                <a16:creationId xmlns:a16="http://schemas.microsoft.com/office/drawing/2014/main" id="{67B80E08-58D9-43DE-A625-D4BB70E9524E}"/>
              </a:ext>
            </a:extLst>
          </p:cNvPr>
          <p:cNvSpPr/>
          <p:nvPr/>
        </p:nvSpPr>
        <p:spPr>
          <a:xfrm>
            <a:off x="4935274" y="3942211"/>
            <a:ext cx="995137" cy="3019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1" name="图表 60">
            <a:extLst>
              <a:ext uri="{FF2B5EF4-FFF2-40B4-BE49-F238E27FC236}">
                <a16:creationId xmlns:a16="http://schemas.microsoft.com/office/drawing/2014/main" id="{8D9B3908-D27D-44FB-AB19-5385B449AAD6}"/>
              </a:ext>
            </a:extLst>
          </p:cNvPr>
          <p:cNvGraphicFramePr>
            <a:graphicFrameLocks/>
          </p:cNvGraphicFramePr>
          <p:nvPr>
            <p:extLst>
              <p:ext uri="{D42A27DB-BD31-4B8C-83A1-F6EECF244321}">
                <p14:modId xmlns:p14="http://schemas.microsoft.com/office/powerpoint/2010/main" val="2665619751"/>
              </p:ext>
            </p:extLst>
          </p:nvPr>
        </p:nvGraphicFramePr>
        <p:xfrm>
          <a:off x="5943600" y="3180982"/>
          <a:ext cx="2790459" cy="2342448"/>
        </p:xfrm>
        <a:graphic>
          <a:graphicData uri="http://schemas.openxmlformats.org/drawingml/2006/chart">
            <c:chart xmlns:c="http://schemas.openxmlformats.org/drawingml/2006/chart" xmlns:r="http://schemas.openxmlformats.org/officeDocument/2006/relationships" r:id="rId4"/>
          </a:graphicData>
        </a:graphic>
      </p:graphicFrame>
      <p:sp>
        <p:nvSpPr>
          <p:cNvPr id="62" name="文本框 61">
            <a:extLst>
              <a:ext uri="{FF2B5EF4-FFF2-40B4-BE49-F238E27FC236}">
                <a16:creationId xmlns:a16="http://schemas.microsoft.com/office/drawing/2014/main" id="{437FE994-E27E-4522-87D2-4B8D53575D9A}"/>
              </a:ext>
            </a:extLst>
          </p:cNvPr>
          <p:cNvSpPr txBox="1"/>
          <p:nvPr/>
        </p:nvSpPr>
        <p:spPr>
          <a:xfrm>
            <a:off x="4696150" y="3426940"/>
            <a:ext cx="1461654"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Triangle Distribution</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08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t>Introduction</a:t>
            </a:r>
          </a:p>
        </p:txBody>
      </p:sp>
      <p:sp>
        <p:nvSpPr>
          <p:cNvPr id="4" name="Text Placeholder 3"/>
          <p:cNvSpPr>
            <a:spLocks noGrp="1"/>
          </p:cNvSpPr>
          <p:nvPr>
            <p:ph type="body" sz="quarter" idx="13"/>
          </p:nvPr>
        </p:nvSpPr>
        <p:spPr>
          <a:xfrm>
            <a:off x="250825" y="1371600"/>
            <a:ext cx="8662988" cy="485791"/>
          </a:xfrm>
        </p:spPr>
        <p:txBody>
          <a:bodyPr/>
          <a:lstStyle/>
          <a:p>
            <a:r>
              <a:rPr lang="en-US" dirty="0">
                <a:solidFill>
                  <a:srgbClr val="00B0F0"/>
                </a:solidFill>
                <a:latin typeface="Microsoft YaHei" pitchFamily="34" charset="-122"/>
                <a:ea typeface="Microsoft YaHei" pitchFamily="34" charset="-122"/>
              </a:rPr>
              <a:t>Methods of analyzing</a:t>
            </a:r>
            <a:r>
              <a:rPr lang="en-AU" dirty="0">
                <a:solidFill>
                  <a:srgbClr val="00B0F0"/>
                </a:solidFill>
                <a:latin typeface="Microsoft YaHei" pitchFamily="34" charset="-122"/>
                <a:ea typeface="Microsoft YaHei" pitchFamily="34" charset="-122"/>
              </a:rPr>
              <a:t> and understanding image</a:t>
            </a:r>
          </a:p>
        </p:txBody>
      </p:sp>
      <p:sp>
        <p:nvSpPr>
          <p:cNvPr id="5" name="Rectangle 4"/>
          <p:cNvSpPr/>
          <p:nvPr/>
        </p:nvSpPr>
        <p:spPr>
          <a:xfrm>
            <a:off x="381000" y="1905000"/>
            <a:ext cx="8382000" cy="4572000"/>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lang="en-AU" dirty="0">
              <a:latin typeface="Microsoft YaHei" pitchFamily="34" charset="-122"/>
              <a:ea typeface="Microsoft YaHei" pitchFamily="34" charset="-122"/>
            </a:endParaRPr>
          </a:p>
        </p:txBody>
      </p:sp>
      <p:sp>
        <p:nvSpPr>
          <p:cNvPr id="6" name="Rectangle 5"/>
          <p:cNvSpPr/>
          <p:nvPr/>
        </p:nvSpPr>
        <p:spPr>
          <a:xfrm>
            <a:off x="381000" y="1905000"/>
            <a:ext cx="8382000" cy="457200"/>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 name="TextBox 6"/>
          <p:cNvSpPr txBox="1"/>
          <p:nvPr/>
        </p:nvSpPr>
        <p:spPr>
          <a:xfrm>
            <a:off x="381000" y="1948934"/>
            <a:ext cx="8382000" cy="369332"/>
          </a:xfrm>
          <a:prstGeom prst="rect">
            <a:avLst/>
          </a:prstGeom>
          <a:noFill/>
        </p:spPr>
        <p:txBody>
          <a:bodyPr wrap="square" rtlCol="0">
            <a:spAutoFit/>
          </a:bodyPr>
          <a:lstStyle/>
          <a:p>
            <a:r>
              <a:rPr lang="en-AU" dirty="0">
                <a:solidFill>
                  <a:schemeClr val="bg1"/>
                </a:solidFill>
                <a:latin typeface="Microsoft YaHei" pitchFamily="34" charset="-122"/>
                <a:ea typeface="Microsoft YaHei" pitchFamily="34" charset="-122"/>
              </a:rPr>
              <a:t>Semantic-level image analysis</a:t>
            </a:r>
          </a:p>
        </p:txBody>
      </p:sp>
      <p:pic>
        <p:nvPicPr>
          <p:cNvPr id="3076" name="Picture 4" descr="http://ttic.uchicago.edu/~yaojian/html_images/introfin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1502" y="2501902"/>
            <a:ext cx="1710267" cy="127846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6835" y="3750736"/>
            <a:ext cx="1710267" cy="126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0331" y="5075767"/>
            <a:ext cx="1710269" cy="127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a:off x="1765302" y="2455335"/>
            <a:ext cx="0" cy="13716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9902" y="2768602"/>
            <a:ext cx="1295400" cy="646331"/>
          </a:xfrm>
          <a:prstGeom prst="rect">
            <a:avLst/>
          </a:prstGeom>
          <a:noFill/>
        </p:spPr>
        <p:txBody>
          <a:bodyPr wrap="square" rtlCol="0">
            <a:spAutoFit/>
          </a:bodyPr>
          <a:lstStyle/>
          <a:p>
            <a:r>
              <a:rPr lang="en-AU" dirty="0">
                <a:solidFill>
                  <a:schemeClr val="accent4"/>
                </a:solidFill>
                <a:latin typeface="Microsoft YaHei" pitchFamily="34" charset="-122"/>
                <a:ea typeface="Microsoft YaHei" pitchFamily="34" charset="-122"/>
              </a:rPr>
              <a:t>Scene detection</a:t>
            </a:r>
          </a:p>
        </p:txBody>
      </p:sp>
      <p:cxnSp>
        <p:nvCxnSpPr>
          <p:cNvPr id="19" name="Straight Connector 18"/>
          <p:cNvCxnSpPr/>
          <p:nvPr/>
        </p:nvCxnSpPr>
        <p:spPr>
          <a:xfrm>
            <a:off x="4203702" y="3695702"/>
            <a:ext cx="0" cy="13716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908302" y="4058336"/>
            <a:ext cx="1295400" cy="646331"/>
          </a:xfrm>
          <a:prstGeom prst="rect">
            <a:avLst/>
          </a:prstGeom>
          <a:noFill/>
        </p:spPr>
        <p:txBody>
          <a:bodyPr wrap="square" rtlCol="0">
            <a:spAutoFit/>
          </a:bodyPr>
          <a:lstStyle/>
          <a:p>
            <a:r>
              <a:rPr lang="en-AU" dirty="0">
                <a:solidFill>
                  <a:schemeClr val="accent4"/>
                </a:solidFill>
                <a:latin typeface="Microsoft YaHei" pitchFamily="34" charset="-122"/>
                <a:ea typeface="Microsoft YaHei" pitchFamily="34" charset="-122"/>
              </a:rPr>
              <a:t>Object detection</a:t>
            </a:r>
          </a:p>
        </p:txBody>
      </p:sp>
      <p:cxnSp>
        <p:nvCxnSpPr>
          <p:cNvPr id="21" name="Straight Connector 20"/>
          <p:cNvCxnSpPr/>
          <p:nvPr/>
        </p:nvCxnSpPr>
        <p:spPr>
          <a:xfrm>
            <a:off x="6802969" y="5029200"/>
            <a:ext cx="0" cy="13716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07569" y="5391834"/>
            <a:ext cx="1295400" cy="646331"/>
          </a:xfrm>
          <a:prstGeom prst="rect">
            <a:avLst/>
          </a:prstGeom>
          <a:noFill/>
        </p:spPr>
        <p:txBody>
          <a:bodyPr wrap="square" rtlCol="0">
            <a:spAutoFit/>
          </a:bodyPr>
          <a:lstStyle/>
          <a:p>
            <a:r>
              <a:rPr lang="en-AU" dirty="0">
                <a:solidFill>
                  <a:schemeClr val="accent4"/>
                </a:solidFill>
                <a:latin typeface="Microsoft YaHei" pitchFamily="34" charset="-122"/>
                <a:ea typeface="Microsoft YaHei" pitchFamily="34" charset="-122"/>
              </a:rPr>
              <a:t>Saliency detection</a:t>
            </a:r>
          </a:p>
        </p:txBody>
      </p:sp>
    </p:spTree>
    <p:extLst>
      <p:ext uri="{BB962C8B-B14F-4D97-AF65-F5344CB8AC3E}">
        <p14:creationId xmlns:p14="http://schemas.microsoft.com/office/powerpoint/2010/main" val="46126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1000"/>
                                        <p:tgtEl>
                                          <p:spTgt spid="3076"/>
                                        </p:tgtEl>
                                      </p:cBhvr>
                                    </p:animEffect>
                                    <p:anim calcmode="lin" valueType="num">
                                      <p:cBhvr>
                                        <p:cTn id="20" dur="1000" fill="hold"/>
                                        <p:tgtEl>
                                          <p:spTgt spid="3076"/>
                                        </p:tgtEl>
                                        <p:attrNameLst>
                                          <p:attrName>ppt_x</p:attrName>
                                        </p:attrNameLst>
                                      </p:cBhvr>
                                      <p:tavLst>
                                        <p:tav tm="0">
                                          <p:val>
                                            <p:strVal val="#ppt_x"/>
                                          </p:val>
                                        </p:tav>
                                        <p:tav tm="100000">
                                          <p:val>
                                            <p:strVal val="#ppt_x"/>
                                          </p:val>
                                        </p:tav>
                                      </p:tavLst>
                                    </p:anim>
                                    <p:anim calcmode="lin" valueType="num">
                                      <p:cBhvr>
                                        <p:cTn id="21" dur="1000" fill="hold"/>
                                        <p:tgtEl>
                                          <p:spTgt spid="30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079"/>
                                        </p:tgtEl>
                                        <p:attrNameLst>
                                          <p:attrName>style.visibility</p:attrName>
                                        </p:attrNameLst>
                                      </p:cBhvr>
                                      <p:to>
                                        <p:strVal val="visible"/>
                                      </p:to>
                                    </p:set>
                                    <p:animEffect transition="in" filter="fade">
                                      <p:cBhvr>
                                        <p:cTn id="36" dur="1000"/>
                                        <p:tgtEl>
                                          <p:spTgt spid="3079"/>
                                        </p:tgtEl>
                                      </p:cBhvr>
                                    </p:animEffect>
                                    <p:anim calcmode="lin" valueType="num">
                                      <p:cBhvr>
                                        <p:cTn id="37" dur="1000" fill="hold"/>
                                        <p:tgtEl>
                                          <p:spTgt spid="3079"/>
                                        </p:tgtEl>
                                        <p:attrNameLst>
                                          <p:attrName>ppt_x</p:attrName>
                                        </p:attrNameLst>
                                      </p:cBhvr>
                                      <p:tavLst>
                                        <p:tav tm="0">
                                          <p:val>
                                            <p:strVal val="#ppt_x"/>
                                          </p:val>
                                        </p:tav>
                                        <p:tav tm="100000">
                                          <p:val>
                                            <p:strVal val="#ppt_x"/>
                                          </p:val>
                                        </p:tav>
                                      </p:tavLst>
                                    </p:anim>
                                    <p:anim calcmode="lin" valueType="num">
                                      <p:cBhvr>
                                        <p:cTn id="38" dur="1000" fill="hold"/>
                                        <p:tgtEl>
                                          <p:spTgt spid="307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080"/>
                                        </p:tgtEl>
                                        <p:attrNameLst>
                                          <p:attrName>style.visibility</p:attrName>
                                        </p:attrNameLst>
                                      </p:cBhvr>
                                      <p:to>
                                        <p:strVal val="visible"/>
                                      </p:to>
                                    </p:set>
                                    <p:animEffect transition="in" filter="fade">
                                      <p:cBhvr>
                                        <p:cTn id="53" dur="1000"/>
                                        <p:tgtEl>
                                          <p:spTgt spid="3080"/>
                                        </p:tgtEl>
                                      </p:cBhvr>
                                    </p:animEffect>
                                    <p:anim calcmode="lin" valueType="num">
                                      <p:cBhvr>
                                        <p:cTn id="54" dur="1000" fill="hold"/>
                                        <p:tgtEl>
                                          <p:spTgt spid="3080"/>
                                        </p:tgtEl>
                                        <p:attrNameLst>
                                          <p:attrName>ppt_x</p:attrName>
                                        </p:attrNameLst>
                                      </p:cBhvr>
                                      <p:tavLst>
                                        <p:tav tm="0">
                                          <p:val>
                                            <p:strVal val="#ppt_x"/>
                                          </p:val>
                                        </p:tav>
                                        <p:tav tm="100000">
                                          <p:val>
                                            <p:strVal val="#ppt_x"/>
                                          </p:val>
                                        </p:tav>
                                      </p:tavLst>
                                    </p:anim>
                                    <p:anim calcmode="lin" valueType="num">
                                      <p:cBhvr>
                                        <p:cTn id="55" dur="1000" fill="hold"/>
                                        <p:tgtEl>
                                          <p:spTgt spid="308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p:bldP spid="20"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a:xfrm>
            <a:off x="1857375" y="428627"/>
            <a:ext cx="6981825" cy="633413"/>
          </a:xfrm>
        </p:spPr>
        <p:txBody>
          <a:bodyPr/>
          <a:lstStyle/>
          <a:p>
            <a:pPr algn="l"/>
            <a:r>
              <a:rPr lang="en-US" altLang="zh-CN" dirty="0"/>
              <a:t>Multi-level region-based CNN</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Experimental validation</a:t>
            </a:r>
            <a:endParaRPr lang="zh-CN" altLang="en-US" dirty="0">
              <a:solidFill>
                <a:srgbClr val="00B0F0"/>
              </a:solidFill>
              <a:latin typeface="Microsoft YaHei" pitchFamily="34" charset="-122"/>
              <a:ea typeface="Microsoft YaHei" pitchFamily="34" charset="-122"/>
            </a:endParaRPr>
          </a:p>
        </p:txBody>
      </p:sp>
      <p:cxnSp>
        <p:nvCxnSpPr>
          <p:cNvPr id="13" name="Straight Connector 10">
            <a:extLst>
              <a:ext uri="{FF2B5EF4-FFF2-40B4-BE49-F238E27FC236}">
                <a16:creationId xmlns:a16="http://schemas.microsoft.com/office/drawing/2014/main" id="{D8DBEC07-20F1-4D42-A36B-814D20D282BA}"/>
              </a:ext>
            </a:extLst>
          </p:cNvPr>
          <p:cNvCxnSpPr>
            <a:cxnSpLocks/>
          </p:cNvCxnSpPr>
          <p:nvPr/>
        </p:nvCxnSpPr>
        <p:spPr>
          <a:xfrm>
            <a:off x="1600200" y="2133600"/>
            <a:ext cx="0" cy="1789108"/>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Box 12">
            <a:extLst>
              <a:ext uri="{FF2B5EF4-FFF2-40B4-BE49-F238E27FC236}">
                <a16:creationId xmlns:a16="http://schemas.microsoft.com/office/drawing/2014/main" id="{B879F1A7-788E-490A-9E50-4491521F8FAC}"/>
              </a:ext>
            </a:extLst>
          </p:cNvPr>
          <p:cNvSpPr txBox="1"/>
          <p:nvPr/>
        </p:nvSpPr>
        <p:spPr>
          <a:xfrm>
            <a:off x="242036" y="2581142"/>
            <a:ext cx="1295400" cy="923330"/>
          </a:xfrm>
          <a:prstGeom prst="rect">
            <a:avLst/>
          </a:prstGeom>
          <a:noFill/>
        </p:spPr>
        <p:txBody>
          <a:bodyPr wrap="square" rtlCol="0">
            <a:spAutoFit/>
          </a:bodyPr>
          <a:lstStyle/>
          <a:p>
            <a:pPr algn="ctr"/>
            <a:r>
              <a:rPr lang="en-AU" dirty="0">
                <a:solidFill>
                  <a:schemeClr val="accent4"/>
                </a:solidFill>
                <a:latin typeface="Microsoft YaHei" pitchFamily="34" charset="-122"/>
                <a:ea typeface="Microsoft YaHei" pitchFamily="34" charset="-122"/>
              </a:rPr>
              <a:t>Emotional region detection</a:t>
            </a:r>
          </a:p>
        </p:txBody>
      </p:sp>
      <p:pic>
        <p:nvPicPr>
          <p:cNvPr id="4" name="图片 3">
            <a:extLst>
              <a:ext uri="{FF2B5EF4-FFF2-40B4-BE49-F238E27FC236}">
                <a16:creationId xmlns:a16="http://schemas.microsoft.com/office/drawing/2014/main" id="{1541FD0D-EC3F-4B6C-91E4-0C935584D1E2}"/>
              </a:ext>
            </a:extLst>
          </p:cNvPr>
          <p:cNvPicPr>
            <a:picLocks noChangeAspect="1"/>
          </p:cNvPicPr>
          <p:nvPr/>
        </p:nvPicPr>
        <p:blipFill>
          <a:blip r:embed="rId2"/>
          <a:stretch>
            <a:fillRect/>
          </a:stretch>
        </p:blipFill>
        <p:spPr>
          <a:xfrm>
            <a:off x="1662965" y="2133600"/>
            <a:ext cx="2362200" cy="1789108"/>
          </a:xfrm>
          <a:prstGeom prst="rect">
            <a:avLst/>
          </a:prstGeom>
        </p:spPr>
      </p:pic>
      <p:pic>
        <p:nvPicPr>
          <p:cNvPr id="10" name="图片 9">
            <a:extLst>
              <a:ext uri="{FF2B5EF4-FFF2-40B4-BE49-F238E27FC236}">
                <a16:creationId xmlns:a16="http://schemas.microsoft.com/office/drawing/2014/main" id="{D7D75E59-C21E-4A1D-BD1E-0853A3F709DA}"/>
              </a:ext>
            </a:extLst>
          </p:cNvPr>
          <p:cNvPicPr>
            <a:picLocks noChangeAspect="1"/>
          </p:cNvPicPr>
          <p:nvPr/>
        </p:nvPicPr>
        <p:blipFill>
          <a:blip r:embed="rId3"/>
          <a:stretch>
            <a:fillRect/>
          </a:stretch>
        </p:blipFill>
        <p:spPr>
          <a:xfrm>
            <a:off x="4458258" y="2208208"/>
            <a:ext cx="4380942" cy="4038600"/>
          </a:xfrm>
          <a:prstGeom prst="rect">
            <a:avLst/>
          </a:prstGeom>
        </p:spPr>
      </p:pic>
      <p:pic>
        <p:nvPicPr>
          <p:cNvPr id="15" name="图片 14">
            <a:extLst>
              <a:ext uri="{FF2B5EF4-FFF2-40B4-BE49-F238E27FC236}">
                <a16:creationId xmlns:a16="http://schemas.microsoft.com/office/drawing/2014/main" id="{C6598DE8-0EE7-497B-8194-40A037BD11BB}"/>
              </a:ext>
            </a:extLst>
          </p:cNvPr>
          <p:cNvPicPr>
            <a:picLocks noChangeAspect="1"/>
          </p:cNvPicPr>
          <p:nvPr/>
        </p:nvPicPr>
        <p:blipFill>
          <a:blip r:embed="rId4"/>
          <a:stretch>
            <a:fillRect/>
          </a:stretch>
        </p:blipFill>
        <p:spPr>
          <a:xfrm>
            <a:off x="1090525" y="4209923"/>
            <a:ext cx="3367733" cy="1789108"/>
          </a:xfrm>
          <a:prstGeom prst="rect">
            <a:avLst/>
          </a:prstGeom>
        </p:spPr>
      </p:pic>
    </p:spTree>
    <p:extLst>
      <p:ext uri="{BB962C8B-B14F-4D97-AF65-F5344CB8AC3E}">
        <p14:creationId xmlns:p14="http://schemas.microsoft.com/office/powerpoint/2010/main" val="243190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a:xfrm>
            <a:off x="1857375" y="428627"/>
            <a:ext cx="6981825" cy="633413"/>
          </a:xfrm>
        </p:spPr>
        <p:txBody>
          <a:bodyPr/>
          <a:lstStyle/>
          <a:p>
            <a:pPr algn="l"/>
            <a:r>
              <a:rPr lang="en-US" altLang="zh-CN" dirty="0"/>
              <a:t>Multi-level region-based CNN</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Experimental validation</a:t>
            </a:r>
            <a:endParaRPr lang="zh-CN" altLang="en-US" dirty="0">
              <a:solidFill>
                <a:srgbClr val="00B0F0"/>
              </a:solidFill>
              <a:latin typeface="Microsoft YaHei" pitchFamily="34" charset="-122"/>
              <a:ea typeface="Microsoft YaHei" pitchFamily="34" charset="-122"/>
            </a:endParaRPr>
          </a:p>
        </p:txBody>
      </p:sp>
      <p:cxnSp>
        <p:nvCxnSpPr>
          <p:cNvPr id="13" name="Straight Connector 10">
            <a:extLst>
              <a:ext uri="{FF2B5EF4-FFF2-40B4-BE49-F238E27FC236}">
                <a16:creationId xmlns:a16="http://schemas.microsoft.com/office/drawing/2014/main" id="{D8DBEC07-20F1-4D42-A36B-814D20D282BA}"/>
              </a:ext>
            </a:extLst>
          </p:cNvPr>
          <p:cNvCxnSpPr>
            <a:cxnSpLocks/>
          </p:cNvCxnSpPr>
          <p:nvPr/>
        </p:nvCxnSpPr>
        <p:spPr>
          <a:xfrm>
            <a:off x="5714374" y="4056185"/>
            <a:ext cx="0" cy="224354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Box 12">
            <a:extLst>
              <a:ext uri="{FF2B5EF4-FFF2-40B4-BE49-F238E27FC236}">
                <a16:creationId xmlns:a16="http://schemas.microsoft.com/office/drawing/2014/main" id="{B879F1A7-788E-490A-9E50-4491521F8FAC}"/>
              </a:ext>
            </a:extLst>
          </p:cNvPr>
          <p:cNvSpPr txBox="1"/>
          <p:nvPr/>
        </p:nvSpPr>
        <p:spPr>
          <a:xfrm>
            <a:off x="4365002" y="4582162"/>
            <a:ext cx="1295400" cy="646331"/>
          </a:xfrm>
          <a:prstGeom prst="rect">
            <a:avLst/>
          </a:prstGeom>
          <a:noFill/>
        </p:spPr>
        <p:txBody>
          <a:bodyPr wrap="square" rtlCol="0">
            <a:spAutoFit/>
          </a:bodyPr>
          <a:lstStyle/>
          <a:p>
            <a:pPr algn="ctr"/>
            <a:r>
              <a:rPr lang="en-AU" dirty="0">
                <a:solidFill>
                  <a:schemeClr val="accent4"/>
                </a:solidFill>
                <a:latin typeface="Microsoft YaHei" pitchFamily="34" charset="-122"/>
                <a:ea typeface="Microsoft YaHei" pitchFamily="34" charset="-122"/>
              </a:rPr>
              <a:t>Loss function</a:t>
            </a:r>
          </a:p>
        </p:txBody>
      </p:sp>
      <p:pic>
        <p:nvPicPr>
          <p:cNvPr id="3" name="图片 2">
            <a:extLst>
              <a:ext uri="{FF2B5EF4-FFF2-40B4-BE49-F238E27FC236}">
                <a16:creationId xmlns:a16="http://schemas.microsoft.com/office/drawing/2014/main" id="{6E0D7341-A541-4B43-8481-3BA39E439211}"/>
              </a:ext>
            </a:extLst>
          </p:cNvPr>
          <p:cNvPicPr>
            <a:picLocks noChangeAspect="1"/>
          </p:cNvPicPr>
          <p:nvPr/>
        </p:nvPicPr>
        <p:blipFill>
          <a:blip r:embed="rId2"/>
          <a:stretch>
            <a:fillRect/>
          </a:stretch>
        </p:blipFill>
        <p:spPr>
          <a:xfrm>
            <a:off x="5803516" y="4056185"/>
            <a:ext cx="2349884" cy="2344615"/>
          </a:xfrm>
          <a:prstGeom prst="rect">
            <a:avLst/>
          </a:prstGeom>
        </p:spPr>
      </p:pic>
      <p:cxnSp>
        <p:nvCxnSpPr>
          <p:cNvPr id="16" name="Straight Connector 10">
            <a:extLst>
              <a:ext uri="{FF2B5EF4-FFF2-40B4-BE49-F238E27FC236}">
                <a16:creationId xmlns:a16="http://schemas.microsoft.com/office/drawing/2014/main" id="{7D94AC54-F13D-4B37-95FF-DEE4D2D5351B}"/>
              </a:ext>
            </a:extLst>
          </p:cNvPr>
          <p:cNvCxnSpPr>
            <a:cxnSpLocks/>
          </p:cNvCxnSpPr>
          <p:nvPr/>
        </p:nvCxnSpPr>
        <p:spPr>
          <a:xfrm>
            <a:off x="1806572" y="1981200"/>
            <a:ext cx="0" cy="19812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2">
            <a:extLst>
              <a:ext uri="{FF2B5EF4-FFF2-40B4-BE49-F238E27FC236}">
                <a16:creationId xmlns:a16="http://schemas.microsoft.com/office/drawing/2014/main" id="{E001E197-8E88-47AE-8226-533BE74CB282}"/>
              </a:ext>
            </a:extLst>
          </p:cNvPr>
          <p:cNvSpPr txBox="1"/>
          <p:nvPr/>
        </p:nvSpPr>
        <p:spPr>
          <a:xfrm>
            <a:off x="466602" y="2480827"/>
            <a:ext cx="1295400" cy="923330"/>
          </a:xfrm>
          <a:prstGeom prst="rect">
            <a:avLst/>
          </a:prstGeom>
          <a:noFill/>
        </p:spPr>
        <p:txBody>
          <a:bodyPr wrap="square" rtlCol="0">
            <a:spAutoFit/>
          </a:bodyPr>
          <a:lstStyle/>
          <a:p>
            <a:pPr algn="ctr"/>
            <a:r>
              <a:rPr lang="en-AU" dirty="0">
                <a:solidFill>
                  <a:schemeClr val="accent4"/>
                </a:solidFill>
                <a:latin typeface="Microsoft YaHei" pitchFamily="34" charset="-122"/>
                <a:ea typeface="Microsoft YaHei" pitchFamily="34" charset="-122"/>
              </a:rPr>
              <a:t>Emotional region detection</a:t>
            </a:r>
          </a:p>
        </p:txBody>
      </p:sp>
      <p:pic>
        <p:nvPicPr>
          <p:cNvPr id="11" name="图片 10">
            <a:extLst>
              <a:ext uri="{FF2B5EF4-FFF2-40B4-BE49-F238E27FC236}">
                <a16:creationId xmlns:a16="http://schemas.microsoft.com/office/drawing/2014/main" id="{E058473C-194C-4DBE-AE40-47331C96CA5E}"/>
              </a:ext>
            </a:extLst>
          </p:cNvPr>
          <p:cNvPicPr>
            <a:picLocks noChangeAspect="1"/>
          </p:cNvPicPr>
          <p:nvPr/>
        </p:nvPicPr>
        <p:blipFill>
          <a:blip r:embed="rId3"/>
          <a:stretch>
            <a:fillRect/>
          </a:stretch>
        </p:blipFill>
        <p:spPr>
          <a:xfrm>
            <a:off x="1905000" y="2171700"/>
            <a:ext cx="2977117" cy="1600200"/>
          </a:xfrm>
          <a:prstGeom prst="rect">
            <a:avLst/>
          </a:prstGeom>
        </p:spPr>
      </p:pic>
    </p:spTree>
    <p:extLst>
      <p:ext uri="{BB962C8B-B14F-4D97-AF65-F5344CB8AC3E}">
        <p14:creationId xmlns:p14="http://schemas.microsoft.com/office/powerpoint/2010/main" val="105093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B481-8A54-4542-8CEC-F8186078C0D2}"/>
              </a:ext>
            </a:extLst>
          </p:cNvPr>
          <p:cNvSpPr>
            <a:spLocks noGrp="1"/>
          </p:cNvSpPr>
          <p:nvPr>
            <p:ph type="title"/>
          </p:nvPr>
        </p:nvSpPr>
        <p:spPr>
          <a:xfrm>
            <a:off x="1857375" y="428627"/>
            <a:ext cx="6981825" cy="633413"/>
          </a:xfrm>
        </p:spPr>
        <p:txBody>
          <a:bodyPr/>
          <a:lstStyle/>
          <a:p>
            <a:pPr algn="l"/>
            <a:r>
              <a:rPr lang="en-US" altLang="zh-CN" dirty="0"/>
              <a:t>Multi-level region-based CNN</a:t>
            </a:r>
          </a:p>
        </p:txBody>
      </p:sp>
      <p:sp>
        <p:nvSpPr>
          <p:cNvPr id="5" name="文本占位符 3">
            <a:extLst>
              <a:ext uri="{FF2B5EF4-FFF2-40B4-BE49-F238E27FC236}">
                <a16:creationId xmlns:a16="http://schemas.microsoft.com/office/drawing/2014/main" id="{57F496B8-A30D-4B11-92BC-88B9C236E85B}"/>
              </a:ext>
            </a:extLst>
          </p:cNvPr>
          <p:cNvSpPr>
            <a:spLocks noGrp="1"/>
          </p:cNvSpPr>
          <p:nvPr>
            <p:ph type="body" sz="quarter" idx="13"/>
          </p:nvPr>
        </p:nvSpPr>
        <p:spPr>
          <a:xfrm>
            <a:off x="250828" y="1371600"/>
            <a:ext cx="8662988" cy="457200"/>
          </a:xfrm>
        </p:spPr>
        <p:txBody>
          <a:bodyPr/>
          <a:lstStyle/>
          <a:p>
            <a:r>
              <a:rPr lang="en-US" altLang="zh-CN" dirty="0">
                <a:solidFill>
                  <a:srgbClr val="00B0F0"/>
                </a:solidFill>
                <a:latin typeface="Microsoft YaHei" pitchFamily="34" charset="-122"/>
                <a:ea typeface="Microsoft YaHei" pitchFamily="34" charset="-122"/>
              </a:rPr>
              <a:t>Result for image emotion classification</a:t>
            </a:r>
            <a:endParaRPr lang="zh-CN" altLang="en-US" dirty="0">
              <a:solidFill>
                <a:srgbClr val="00B0F0"/>
              </a:solidFill>
              <a:latin typeface="Microsoft YaHei" pitchFamily="34" charset="-122"/>
              <a:ea typeface="Microsoft YaHei" pitchFamily="34" charset="-122"/>
            </a:endParaRPr>
          </a:p>
        </p:txBody>
      </p:sp>
      <p:pic>
        <p:nvPicPr>
          <p:cNvPr id="4" name="图片 3">
            <a:extLst>
              <a:ext uri="{FF2B5EF4-FFF2-40B4-BE49-F238E27FC236}">
                <a16:creationId xmlns:a16="http://schemas.microsoft.com/office/drawing/2014/main" id="{6558464D-6740-4480-9744-70F598F767EA}"/>
              </a:ext>
            </a:extLst>
          </p:cNvPr>
          <p:cNvPicPr>
            <a:picLocks noChangeAspect="1"/>
          </p:cNvPicPr>
          <p:nvPr/>
        </p:nvPicPr>
        <p:blipFill>
          <a:blip r:embed="rId2"/>
          <a:stretch>
            <a:fillRect/>
          </a:stretch>
        </p:blipFill>
        <p:spPr>
          <a:xfrm>
            <a:off x="102082" y="2057400"/>
            <a:ext cx="8811734" cy="3915433"/>
          </a:xfrm>
          <a:prstGeom prst="rect">
            <a:avLst/>
          </a:prstGeom>
        </p:spPr>
      </p:pic>
    </p:spTree>
    <p:extLst>
      <p:ext uri="{BB962C8B-B14F-4D97-AF65-F5344CB8AC3E}">
        <p14:creationId xmlns:p14="http://schemas.microsoft.com/office/powerpoint/2010/main" val="1487002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Outline</a:t>
            </a:r>
          </a:p>
        </p:txBody>
      </p:sp>
      <p:sp>
        <p:nvSpPr>
          <p:cNvPr id="13" name="Content Placeholder 12"/>
          <p:cNvSpPr>
            <a:spLocks noGrp="1"/>
          </p:cNvSpPr>
          <p:nvPr>
            <p:ph idx="1"/>
          </p:nvPr>
        </p:nvSpPr>
        <p:spPr>
          <a:xfrm>
            <a:off x="250828" y="1447800"/>
            <a:ext cx="8662989" cy="5005389"/>
          </a:xfrm>
        </p:spPr>
        <p:txBody>
          <a:bodyPr/>
          <a:lstStyle/>
          <a:p>
            <a:r>
              <a:rPr lang="en-AU" sz="3600" dirty="0">
                <a:solidFill>
                  <a:schemeClr val="accent1">
                    <a:lumMod val="60000"/>
                    <a:lumOff val="40000"/>
                  </a:schemeClr>
                </a:solidFill>
                <a:latin typeface="Microsoft YaHei" pitchFamily="34" charset="-122"/>
                <a:ea typeface="Microsoft YaHei" pitchFamily="34" charset="-122"/>
              </a:rPr>
              <a:t>Introduction</a:t>
            </a:r>
          </a:p>
          <a:p>
            <a:r>
              <a:rPr lang="en-AU" sz="3600" dirty="0">
                <a:solidFill>
                  <a:schemeClr val="accent1">
                    <a:lumMod val="60000"/>
                    <a:lumOff val="40000"/>
                  </a:schemeClr>
                </a:solidFill>
                <a:latin typeface="Microsoft YaHei" pitchFamily="34" charset="-122"/>
                <a:ea typeface="Microsoft YaHei" pitchFamily="34" charset="-122"/>
              </a:rPr>
              <a:t>Literature review</a:t>
            </a:r>
          </a:p>
          <a:p>
            <a:r>
              <a:rPr lang="en-AU" sz="3600" dirty="0">
                <a:solidFill>
                  <a:schemeClr val="accent1">
                    <a:lumMod val="60000"/>
                    <a:lumOff val="40000"/>
                  </a:schemeClr>
                </a:solidFill>
                <a:latin typeface="Microsoft YaHei" pitchFamily="34" charset="-122"/>
                <a:ea typeface="Microsoft YaHei" pitchFamily="34" charset="-122"/>
              </a:rPr>
              <a:t>Methods and experiments</a:t>
            </a:r>
          </a:p>
          <a:p>
            <a:r>
              <a:rPr lang="en-AU" sz="4800" dirty="0">
                <a:solidFill>
                  <a:schemeClr val="accent1"/>
                </a:solidFill>
                <a:latin typeface="Microsoft YaHei" pitchFamily="34" charset="-122"/>
                <a:ea typeface="Microsoft YaHei" pitchFamily="34" charset="-122"/>
              </a:rPr>
              <a:t>C</a:t>
            </a:r>
            <a:r>
              <a:rPr lang="en-AU" sz="3600" dirty="0">
                <a:solidFill>
                  <a:schemeClr val="accent1">
                    <a:lumMod val="60000"/>
                    <a:lumOff val="40000"/>
                  </a:schemeClr>
                </a:solidFill>
                <a:latin typeface="Microsoft YaHei" pitchFamily="34" charset="-122"/>
                <a:ea typeface="Microsoft YaHei" pitchFamily="34" charset="-122"/>
              </a:rPr>
              <a:t>onclusion and future work</a:t>
            </a:r>
          </a:p>
          <a:p>
            <a:endParaRPr lang="en-AU" sz="3600" dirty="0">
              <a:solidFill>
                <a:schemeClr val="accent1">
                  <a:lumMod val="60000"/>
                  <a:lumOff val="40000"/>
                </a:schemeClr>
              </a:solidFill>
              <a:latin typeface="Microsoft YaHei" pitchFamily="34" charset="-122"/>
              <a:ea typeface="Microsoft YaHei" pitchFamily="34" charset="-122"/>
            </a:endParaRPr>
          </a:p>
          <a:p>
            <a:endParaRPr lang="en-AU" sz="2800" dirty="0">
              <a:solidFill>
                <a:schemeClr val="accent1">
                  <a:lumMod val="60000"/>
                  <a:lumOff val="40000"/>
                </a:schemeClr>
              </a:solidFill>
              <a:latin typeface="Microsoft YaHei" pitchFamily="34" charset="-122"/>
              <a:ea typeface="Microsoft YaHei" pitchFamily="34" charset="-122"/>
            </a:endParaRPr>
          </a:p>
        </p:txBody>
      </p:sp>
    </p:spTree>
    <p:extLst>
      <p:ext uri="{BB962C8B-B14F-4D97-AF65-F5344CB8AC3E}">
        <p14:creationId xmlns:p14="http://schemas.microsoft.com/office/powerpoint/2010/main" val="1362331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t>Conclusion and future work </a:t>
            </a:r>
          </a:p>
        </p:txBody>
      </p:sp>
      <p:grpSp>
        <p:nvGrpSpPr>
          <p:cNvPr id="19" name="Group 18"/>
          <p:cNvGrpSpPr/>
          <p:nvPr/>
        </p:nvGrpSpPr>
        <p:grpSpPr>
          <a:xfrm>
            <a:off x="304800" y="2514600"/>
            <a:ext cx="4038600" cy="3124200"/>
            <a:chOff x="304800" y="2514600"/>
            <a:chExt cx="4038600" cy="3124200"/>
          </a:xfrm>
        </p:grpSpPr>
        <p:sp>
          <p:nvSpPr>
            <p:cNvPr id="5" name="Rectangle 4"/>
            <p:cNvSpPr/>
            <p:nvPr/>
          </p:nvSpPr>
          <p:spPr>
            <a:xfrm>
              <a:off x="304800" y="2514600"/>
              <a:ext cx="4038600" cy="3124200"/>
            </a:xfrm>
            <a:prstGeom prst="rect">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4800" y="2743200"/>
              <a:ext cx="4038600"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 y="2743200"/>
              <a:ext cx="3352800" cy="381000"/>
            </a:xfrm>
            <a:prstGeom prst="rect">
              <a:avLst/>
            </a:prstGeom>
            <a:noFill/>
          </p:spPr>
          <p:txBody>
            <a:bodyPr wrap="square" rtlCol="0">
              <a:spAutoFit/>
            </a:bodyPr>
            <a:lstStyle/>
            <a:p>
              <a:r>
                <a:rPr lang="en-US" dirty="0">
                  <a:solidFill>
                    <a:schemeClr val="bg1"/>
                  </a:solidFill>
                </a:rPr>
                <a:t>Contribution</a:t>
              </a:r>
              <a:endParaRPr lang="en-US" dirty="0">
                <a:solidFill>
                  <a:schemeClr val="bg1"/>
                </a:solidFill>
                <a:latin typeface="Microsoft YaHei" pitchFamily="34" charset="-122"/>
                <a:ea typeface="Microsoft YaHei" pitchFamily="34" charset="-122"/>
              </a:endParaRPr>
            </a:p>
          </p:txBody>
        </p:sp>
      </p:grpSp>
      <p:grpSp>
        <p:nvGrpSpPr>
          <p:cNvPr id="20" name="Group 19"/>
          <p:cNvGrpSpPr/>
          <p:nvPr/>
        </p:nvGrpSpPr>
        <p:grpSpPr>
          <a:xfrm>
            <a:off x="4495800" y="2514600"/>
            <a:ext cx="4038600" cy="3124200"/>
            <a:chOff x="4495800" y="2514600"/>
            <a:chExt cx="4038600" cy="3124200"/>
          </a:xfrm>
        </p:grpSpPr>
        <p:sp>
          <p:nvSpPr>
            <p:cNvPr id="7" name="Rectangle 6"/>
            <p:cNvSpPr/>
            <p:nvPr/>
          </p:nvSpPr>
          <p:spPr>
            <a:xfrm>
              <a:off x="4495800" y="2514600"/>
              <a:ext cx="4038600" cy="3124200"/>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95800" y="2743200"/>
              <a:ext cx="40386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05058" y="2743200"/>
              <a:ext cx="3495942" cy="369332"/>
            </a:xfrm>
            <a:prstGeom prst="rect">
              <a:avLst/>
            </a:prstGeom>
            <a:noFill/>
          </p:spPr>
          <p:txBody>
            <a:bodyPr wrap="square" rtlCol="0">
              <a:spAutoFit/>
            </a:bodyPr>
            <a:lstStyle/>
            <a:p>
              <a:r>
                <a:rPr lang="en-US" dirty="0">
                  <a:solidFill>
                    <a:schemeClr val="bg1"/>
                  </a:solidFill>
                </a:rPr>
                <a:t>Future work</a:t>
              </a:r>
            </a:p>
          </p:txBody>
        </p:sp>
      </p:grpSp>
      <p:sp>
        <p:nvSpPr>
          <p:cNvPr id="11" name="TextBox 10"/>
          <p:cNvSpPr txBox="1"/>
          <p:nvPr/>
        </p:nvSpPr>
        <p:spPr>
          <a:xfrm>
            <a:off x="304800" y="3335864"/>
            <a:ext cx="4038600" cy="523220"/>
          </a:xfrm>
          <a:prstGeom prst="rect">
            <a:avLst/>
          </a:prstGeom>
          <a:noFill/>
        </p:spPr>
        <p:txBody>
          <a:bodyPr wrap="square" rtlCol="0">
            <a:spAutoFit/>
          </a:bodyPr>
          <a:lstStyle/>
          <a:p>
            <a:pPr marL="285750" indent="-285750">
              <a:buFont typeface="Arial" pitchFamily="34" charset="0"/>
              <a:buChar char="−"/>
            </a:pPr>
            <a:r>
              <a:rPr lang="en-US" sz="1400" dirty="0">
                <a:solidFill>
                  <a:srgbClr val="00B0F0"/>
                </a:solidFill>
                <a:ea typeface="Microsoft YaHei" pitchFamily="34" charset="-122"/>
              </a:rPr>
              <a:t>Analysis different factors that effect image emotion classification</a:t>
            </a:r>
          </a:p>
        </p:txBody>
      </p:sp>
      <p:sp>
        <p:nvSpPr>
          <p:cNvPr id="13" name="TextBox 12"/>
          <p:cNvSpPr txBox="1"/>
          <p:nvPr/>
        </p:nvSpPr>
        <p:spPr>
          <a:xfrm>
            <a:off x="304800" y="4061936"/>
            <a:ext cx="4038600" cy="738664"/>
          </a:xfrm>
          <a:prstGeom prst="rect">
            <a:avLst/>
          </a:prstGeom>
          <a:noFill/>
        </p:spPr>
        <p:txBody>
          <a:bodyPr wrap="square" rtlCol="0">
            <a:spAutoFit/>
          </a:bodyPr>
          <a:lstStyle/>
          <a:p>
            <a:pPr marL="285750" indent="-285750">
              <a:buFont typeface="Arial" pitchFamily="34" charset="0"/>
              <a:buChar char="−"/>
            </a:pPr>
            <a:r>
              <a:rPr lang="en-US" sz="1400" dirty="0">
                <a:solidFill>
                  <a:srgbClr val="00B0F0"/>
                </a:solidFill>
                <a:ea typeface="Microsoft YaHei" pitchFamily="34" charset="-122"/>
              </a:rPr>
              <a:t>Integrating different level of features from both global and local view for image emotion classification </a:t>
            </a:r>
          </a:p>
        </p:txBody>
      </p:sp>
      <p:sp>
        <p:nvSpPr>
          <p:cNvPr id="14" name="TextBox 13"/>
          <p:cNvSpPr txBox="1"/>
          <p:nvPr/>
        </p:nvSpPr>
        <p:spPr>
          <a:xfrm>
            <a:off x="304800" y="4886980"/>
            <a:ext cx="4038600" cy="523220"/>
          </a:xfrm>
          <a:prstGeom prst="rect">
            <a:avLst/>
          </a:prstGeom>
          <a:noFill/>
        </p:spPr>
        <p:txBody>
          <a:bodyPr wrap="square" rtlCol="0">
            <a:spAutoFit/>
          </a:bodyPr>
          <a:lstStyle/>
          <a:p>
            <a:pPr marL="285750" indent="-285750">
              <a:buFont typeface="Arial" pitchFamily="34" charset="0"/>
              <a:buChar char="−"/>
            </a:pPr>
            <a:r>
              <a:rPr lang="en-US" sz="1400" dirty="0">
                <a:solidFill>
                  <a:srgbClr val="00B0F0"/>
                </a:solidFill>
                <a:ea typeface="Microsoft YaHei" pitchFamily="34" charset="-122"/>
              </a:rPr>
              <a:t>Considering uncertainty emotional label in affective image datasets</a:t>
            </a:r>
          </a:p>
        </p:txBody>
      </p:sp>
      <p:sp>
        <p:nvSpPr>
          <p:cNvPr id="15" name="TextBox 14"/>
          <p:cNvSpPr txBox="1"/>
          <p:nvPr/>
        </p:nvSpPr>
        <p:spPr>
          <a:xfrm>
            <a:off x="4495800" y="3335864"/>
            <a:ext cx="4038600" cy="738664"/>
          </a:xfrm>
          <a:prstGeom prst="rect">
            <a:avLst/>
          </a:prstGeom>
          <a:noFill/>
        </p:spPr>
        <p:txBody>
          <a:bodyPr wrap="square" rtlCol="0">
            <a:spAutoFit/>
          </a:bodyPr>
          <a:lstStyle/>
          <a:p>
            <a:pPr marL="285750" indent="-285750">
              <a:buFont typeface="Arial" pitchFamily="34" charset="0"/>
              <a:buChar char="−"/>
            </a:pPr>
            <a:r>
              <a:rPr lang="en-US" sz="1400" dirty="0">
                <a:solidFill>
                  <a:schemeClr val="accent4"/>
                </a:solidFill>
                <a:ea typeface="Microsoft YaHei" pitchFamily="34" charset="-122"/>
              </a:rPr>
              <a:t>Collecting affective image datasets with more emotional information (emotional label, emotional region, emotional caption, etc.)</a:t>
            </a:r>
          </a:p>
        </p:txBody>
      </p:sp>
      <p:sp>
        <p:nvSpPr>
          <p:cNvPr id="17" name="TextBox 16"/>
          <p:cNvSpPr txBox="1"/>
          <p:nvPr/>
        </p:nvSpPr>
        <p:spPr>
          <a:xfrm>
            <a:off x="4505058" y="4201180"/>
            <a:ext cx="4038600" cy="523220"/>
          </a:xfrm>
          <a:prstGeom prst="rect">
            <a:avLst/>
          </a:prstGeom>
          <a:noFill/>
        </p:spPr>
        <p:txBody>
          <a:bodyPr wrap="square" rtlCol="0">
            <a:spAutoFit/>
          </a:bodyPr>
          <a:lstStyle/>
          <a:p>
            <a:pPr marL="285750" indent="-285750">
              <a:buFont typeface="Arial" pitchFamily="34" charset="0"/>
              <a:buChar char="−"/>
            </a:pPr>
            <a:r>
              <a:rPr lang="en-US" sz="1400" dirty="0">
                <a:solidFill>
                  <a:schemeClr val="accent4"/>
                </a:solidFill>
                <a:ea typeface="Microsoft YaHei" pitchFamily="34" charset="-122"/>
              </a:rPr>
              <a:t>Weak supervised or unsupervised learning for image emotion classification</a:t>
            </a:r>
          </a:p>
        </p:txBody>
      </p:sp>
      <p:sp>
        <p:nvSpPr>
          <p:cNvPr id="18" name="TextBox 17"/>
          <p:cNvSpPr txBox="1"/>
          <p:nvPr/>
        </p:nvSpPr>
        <p:spPr>
          <a:xfrm>
            <a:off x="4502922" y="4950023"/>
            <a:ext cx="4038600" cy="523220"/>
          </a:xfrm>
          <a:prstGeom prst="rect">
            <a:avLst/>
          </a:prstGeom>
          <a:noFill/>
        </p:spPr>
        <p:txBody>
          <a:bodyPr wrap="square" rtlCol="0">
            <a:spAutoFit/>
          </a:bodyPr>
          <a:lstStyle/>
          <a:p>
            <a:pPr marL="285750" indent="-285750">
              <a:buFont typeface="Arial" pitchFamily="34" charset="0"/>
              <a:buChar char="−"/>
            </a:pPr>
            <a:r>
              <a:rPr lang="en-US" sz="1400" dirty="0">
                <a:solidFill>
                  <a:schemeClr val="accent4"/>
                </a:solidFill>
                <a:ea typeface="Microsoft YaHei" pitchFamily="34" charset="-122"/>
              </a:rPr>
              <a:t>Multi-task learning for emotional labels and emotion distributions</a:t>
            </a:r>
          </a:p>
        </p:txBody>
      </p:sp>
    </p:spTree>
    <p:extLst>
      <p:ext uri="{BB962C8B-B14F-4D97-AF65-F5344CB8AC3E}">
        <p14:creationId xmlns:p14="http://schemas.microsoft.com/office/powerpoint/2010/main" val="278628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Introduction</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Challenges</a:t>
            </a:r>
          </a:p>
        </p:txBody>
      </p:sp>
      <p:grpSp>
        <p:nvGrpSpPr>
          <p:cNvPr id="23" name="Group 22"/>
          <p:cNvGrpSpPr/>
          <p:nvPr/>
        </p:nvGrpSpPr>
        <p:grpSpPr>
          <a:xfrm>
            <a:off x="2209799" y="2133600"/>
            <a:ext cx="3225800" cy="1676400"/>
            <a:chOff x="1524000" y="2057400"/>
            <a:chExt cx="3225800" cy="1676400"/>
          </a:xfrm>
        </p:grpSpPr>
        <p:sp>
          <p:nvSpPr>
            <p:cNvPr id="10" name="Rectangle 9"/>
            <p:cNvSpPr/>
            <p:nvPr/>
          </p:nvSpPr>
          <p:spPr>
            <a:xfrm>
              <a:off x="3759200" y="2057400"/>
              <a:ext cx="880533" cy="167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Users\11910611\Desktop\NUSEF\r-134_003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057400"/>
              <a:ext cx="2235200" cy="16764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2514600" y="3094910"/>
              <a:ext cx="12446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80366" y="2848689"/>
              <a:ext cx="914400" cy="246221"/>
            </a:xfrm>
            <a:prstGeom prst="rect">
              <a:avLst/>
            </a:prstGeom>
            <a:noFill/>
          </p:spPr>
          <p:txBody>
            <a:bodyPr wrap="square" rtlCol="0">
              <a:spAutoFit/>
            </a:bodyPr>
            <a:lstStyle/>
            <a:p>
              <a:r>
                <a:rPr lang="en-US" sz="1000" b="1" dirty="0">
                  <a:solidFill>
                    <a:schemeClr val="bg1">
                      <a:lumMod val="50000"/>
                    </a:schemeClr>
                  </a:solidFill>
                </a:rPr>
                <a:t>amusement</a:t>
              </a:r>
            </a:p>
          </p:txBody>
        </p:sp>
        <p:cxnSp>
          <p:nvCxnSpPr>
            <p:cNvPr id="15" name="Straight Connector 14"/>
            <p:cNvCxnSpPr/>
            <p:nvPr/>
          </p:nvCxnSpPr>
          <p:spPr>
            <a:xfrm>
              <a:off x="3759200" y="3094910"/>
              <a:ext cx="8805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89300" y="2743200"/>
              <a:ext cx="4699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59200" y="2743200"/>
              <a:ext cx="88053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25333" y="2496291"/>
              <a:ext cx="1024467" cy="246221"/>
            </a:xfrm>
            <a:prstGeom prst="rect">
              <a:avLst/>
            </a:prstGeom>
            <a:noFill/>
          </p:spPr>
          <p:txBody>
            <a:bodyPr wrap="square" rtlCol="0">
              <a:spAutoFit/>
            </a:bodyPr>
            <a:lstStyle/>
            <a:p>
              <a:r>
                <a:rPr lang="en-US" sz="1000" b="1" dirty="0">
                  <a:solidFill>
                    <a:schemeClr val="bg1">
                      <a:lumMod val="50000"/>
                    </a:schemeClr>
                  </a:solidFill>
                </a:rPr>
                <a:t>contentment</a:t>
              </a:r>
            </a:p>
          </p:txBody>
        </p:sp>
      </p:grpSp>
      <p:cxnSp>
        <p:nvCxnSpPr>
          <p:cNvPr id="25" name="Straight Connector 24"/>
          <p:cNvCxnSpPr/>
          <p:nvPr/>
        </p:nvCxnSpPr>
        <p:spPr>
          <a:xfrm>
            <a:off x="2158999" y="2133600"/>
            <a:ext cx="0" cy="16764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62000" y="2740223"/>
            <a:ext cx="1371599" cy="369332"/>
          </a:xfrm>
          <a:prstGeom prst="rect">
            <a:avLst/>
          </a:prstGeom>
          <a:noFill/>
        </p:spPr>
        <p:txBody>
          <a:bodyPr wrap="square" rtlCol="0">
            <a:spAutoFit/>
          </a:bodyPr>
          <a:lstStyle/>
          <a:p>
            <a:pPr algn="ctr"/>
            <a:r>
              <a:rPr lang="en-US" dirty="0">
                <a:solidFill>
                  <a:schemeClr val="accent4"/>
                </a:solidFill>
              </a:rPr>
              <a:t>Complexity</a:t>
            </a:r>
          </a:p>
        </p:txBody>
      </p:sp>
      <p:sp>
        <p:nvSpPr>
          <p:cNvPr id="24" name="TextBox 25">
            <a:extLst>
              <a:ext uri="{FF2B5EF4-FFF2-40B4-BE49-F238E27FC236}">
                <a16:creationId xmlns:a16="http://schemas.microsoft.com/office/drawing/2014/main" id="{ACBFC763-8394-44AD-8221-3B2E2D26DB0C}"/>
              </a:ext>
            </a:extLst>
          </p:cNvPr>
          <p:cNvSpPr txBox="1"/>
          <p:nvPr/>
        </p:nvSpPr>
        <p:spPr>
          <a:xfrm>
            <a:off x="5322601" y="2514600"/>
            <a:ext cx="1522005" cy="923330"/>
          </a:xfrm>
          <a:prstGeom prst="rect">
            <a:avLst/>
          </a:prstGeom>
          <a:noFill/>
        </p:spPr>
        <p:txBody>
          <a:bodyPr wrap="square" rtlCol="0">
            <a:spAutoFit/>
          </a:bodyPr>
          <a:lstStyle/>
          <a:p>
            <a:pPr algn="ctr"/>
            <a:r>
              <a:rPr lang="en-US" dirty="0">
                <a:solidFill>
                  <a:schemeClr val="accent4"/>
                </a:solidFill>
              </a:rPr>
              <a:t>Multiple emotional regions</a:t>
            </a:r>
          </a:p>
        </p:txBody>
      </p:sp>
      <p:cxnSp>
        <p:nvCxnSpPr>
          <p:cNvPr id="36" name="Straight Connector 24">
            <a:extLst>
              <a:ext uri="{FF2B5EF4-FFF2-40B4-BE49-F238E27FC236}">
                <a16:creationId xmlns:a16="http://schemas.microsoft.com/office/drawing/2014/main" id="{96F89D15-BE26-4720-9F14-A4BD3C380350}"/>
              </a:ext>
            </a:extLst>
          </p:cNvPr>
          <p:cNvCxnSpPr/>
          <p:nvPr/>
        </p:nvCxnSpPr>
        <p:spPr>
          <a:xfrm>
            <a:off x="2616199" y="4343400"/>
            <a:ext cx="0" cy="167640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extBox 25">
            <a:extLst>
              <a:ext uri="{FF2B5EF4-FFF2-40B4-BE49-F238E27FC236}">
                <a16:creationId xmlns:a16="http://schemas.microsoft.com/office/drawing/2014/main" id="{5BFA5003-8A5D-4686-9394-67C58AE157AC}"/>
              </a:ext>
            </a:extLst>
          </p:cNvPr>
          <p:cNvSpPr txBox="1"/>
          <p:nvPr/>
        </p:nvSpPr>
        <p:spPr>
          <a:xfrm>
            <a:off x="1219200" y="4950023"/>
            <a:ext cx="1371599" cy="369332"/>
          </a:xfrm>
          <a:prstGeom prst="rect">
            <a:avLst/>
          </a:prstGeom>
          <a:noFill/>
        </p:spPr>
        <p:txBody>
          <a:bodyPr wrap="square" rtlCol="0">
            <a:spAutoFit/>
          </a:bodyPr>
          <a:lstStyle/>
          <a:p>
            <a:pPr algn="ctr"/>
            <a:r>
              <a:rPr lang="en-US" dirty="0">
                <a:solidFill>
                  <a:schemeClr val="accent4"/>
                </a:solidFill>
              </a:rPr>
              <a:t>Complexity</a:t>
            </a:r>
          </a:p>
        </p:txBody>
      </p:sp>
      <p:sp>
        <p:nvSpPr>
          <p:cNvPr id="38" name="TextBox 25">
            <a:extLst>
              <a:ext uri="{FF2B5EF4-FFF2-40B4-BE49-F238E27FC236}">
                <a16:creationId xmlns:a16="http://schemas.microsoft.com/office/drawing/2014/main" id="{FE4CB187-37F6-4B9D-8503-69D7F6E0EB4D}"/>
              </a:ext>
            </a:extLst>
          </p:cNvPr>
          <p:cNvSpPr txBox="1"/>
          <p:nvPr/>
        </p:nvSpPr>
        <p:spPr>
          <a:xfrm>
            <a:off x="6429172" y="4830445"/>
            <a:ext cx="1522005" cy="646331"/>
          </a:xfrm>
          <a:prstGeom prst="rect">
            <a:avLst/>
          </a:prstGeom>
          <a:noFill/>
        </p:spPr>
        <p:txBody>
          <a:bodyPr wrap="square" rtlCol="0">
            <a:spAutoFit/>
          </a:bodyPr>
          <a:lstStyle/>
          <a:p>
            <a:pPr algn="ctr"/>
            <a:r>
              <a:rPr lang="en-US" dirty="0">
                <a:solidFill>
                  <a:schemeClr val="accent4"/>
                </a:solidFill>
              </a:rPr>
              <a:t>Multi-level features</a:t>
            </a:r>
          </a:p>
        </p:txBody>
      </p:sp>
      <p:grpSp>
        <p:nvGrpSpPr>
          <p:cNvPr id="60" name="组合 59">
            <a:extLst>
              <a:ext uri="{FF2B5EF4-FFF2-40B4-BE49-F238E27FC236}">
                <a16:creationId xmlns:a16="http://schemas.microsoft.com/office/drawing/2014/main" id="{163D3200-45AC-41D3-8977-D0EF56AD4DF6}"/>
              </a:ext>
            </a:extLst>
          </p:cNvPr>
          <p:cNvGrpSpPr/>
          <p:nvPr/>
        </p:nvGrpSpPr>
        <p:grpSpPr>
          <a:xfrm>
            <a:off x="2666999" y="4343400"/>
            <a:ext cx="3835738" cy="1676400"/>
            <a:chOff x="2666999" y="4343400"/>
            <a:chExt cx="3835738" cy="1676400"/>
          </a:xfrm>
        </p:grpSpPr>
        <p:sp>
          <p:nvSpPr>
            <p:cNvPr id="28" name="Rectangle 9">
              <a:extLst>
                <a:ext uri="{FF2B5EF4-FFF2-40B4-BE49-F238E27FC236}">
                  <a16:creationId xmlns:a16="http://schemas.microsoft.com/office/drawing/2014/main" id="{C3D7615F-837D-4E58-821C-7DF46A9B7672}"/>
                </a:ext>
              </a:extLst>
            </p:cNvPr>
            <p:cNvSpPr/>
            <p:nvPr/>
          </p:nvSpPr>
          <p:spPr>
            <a:xfrm>
              <a:off x="4902199" y="4343400"/>
              <a:ext cx="1522005" cy="167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C:\Users\11910611\Desktop\NUSEF\r-134_0030.jpg">
              <a:extLst>
                <a:ext uri="{FF2B5EF4-FFF2-40B4-BE49-F238E27FC236}">
                  <a16:creationId xmlns:a16="http://schemas.microsoft.com/office/drawing/2014/main" id="{5107D239-EF0D-45DF-A8CD-A438EC96AD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999" y="4343400"/>
              <a:ext cx="2235200" cy="1676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6">
              <a:extLst>
                <a:ext uri="{FF2B5EF4-FFF2-40B4-BE49-F238E27FC236}">
                  <a16:creationId xmlns:a16="http://schemas.microsoft.com/office/drawing/2014/main" id="{A948C22A-CF0B-46E7-A356-CE64F8A85406}"/>
                </a:ext>
              </a:extLst>
            </p:cNvPr>
            <p:cNvCxnSpPr/>
            <p:nvPr/>
          </p:nvCxnSpPr>
          <p:spPr>
            <a:xfrm>
              <a:off x="3657599" y="5580221"/>
              <a:ext cx="12446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1" name="TextBox 8">
              <a:extLst>
                <a:ext uri="{FF2B5EF4-FFF2-40B4-BE49-F238E27FC236}">
                  <a16:creationId xmlns:a16="http://schemas.microsoft.com/office/drawing/2014/main" id="{DCDE84BF-990A-4EEB-A5EC-345EC4BE5F6B}"/>
                </a:ext>
              </a:extLst>
            </p:cNvPr>
            <p:cNvSpPr txBox="1"/>
            <p:nvPr/>
          </p:nvSpPr>
          <p:spPr>
            <a:xfrm>
              <a:off x="4896988" y="5373331"/>
              <a:ext cx="1371601" cy="400110"/>
            </a:xfrm>
            <a:prstGeom prst="rect">
              <a:avLst/>
            </a:prstGeom>
            <a:noFill/>
          </p:spPr>
          <p:txBody>
            <a:bodyPr wrap="square" rtlCol="0">
              <a:spAutoFit/>
            </a:bodyPr>
            <a:lstStyle/>
            <a:p>
              <a:pPr algn="ctr"/>
              <a:r>
                <a:rPr lang="en-US" sz="1000" b="1" dirty="0">
                  <a:solidFill>
                    <a:schemeClr val="bg1">
                      <a:lumMod val="50000"/>
                    </a:schemeClr>
                  </a:solidFill>
                </a:rPr>
                <a:t>High-level</a:t>
              </a:r>
            </a:p>
            <a:p>
              <a:pPr algn="ctr"/>
              <a:r>
                <a:rPr lang="en-US" sz="1000" b="1" dirty="0">
                  <a:solidFill>
                    <a:schemeClr val="bg1">
                      <a:lumMod val="50000"/>
                    </a:schemeClr>
                  </a:solidFill>
                </a:rPr>
                <a:t> (image semantic)</a:t>
              </a:r>
            </a:p>
          </p:txBody>
        </p:sp>
        <p:cxnSp>
          <p:nvCxnSpPr>
            <p:cNvPr id="32" name="Straight Connector 14">
              <a:extLst>
                <a:ext uri="{FF2B5EF4-FFF2-40B4-BE49-F238E27FC236}">
                  <a16:creationId xmlns:a16="http://schemas.microsoft.com/office/drawing/2014/main" id="{5D83B02A-3F50-4C06-B950-B66FBF63C747}"/>
                </a:ext>
              </a:extLst>
            </p:cNvPr>
            <p:cNvCxnSpPr>
              <a:cxnSpLocks/>
            </p:cNvCxnSpPr>
            <p:nvPr/>
          </p:nvCxnSpPr>
          <p:spPr>
            <a:xfrm>
              <a:off x="4902199" y="5580221"/>
              <a:ext cx="1522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15">
              <a:extLst>
                <a:ext uri="{FF2B5EF4-FFF2-40B4-BE49-F238E27FC236}">
                  <a16:creationId xmlns:a16="http://schemas.microsoft.com/office/drawing/2014/main" id="{24EFB428-BE9C-41B3-A752-46866F851197}"/>
                </a:ext>
              </a:extLst>
            </p:cNvPr>
            <p:cNvCxnSpPr>
              <a:cxnSpLocks/>
            </p:cNvCxnSpPr>
            <p:nvPr/>
          </p:nvCxnSpPr>
          <p:spPr>
            <a:xfrm>
              <a:off x="3657599" y="4702314"/>
              <a:ext cx="12700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18">
              <a:extLst>
                <a:ext uri="{FF2B5EF4-FFF2-40B4-BE49-F238E27FC236}">
                  <a16:creationId xmlns:a16="http://schemas.microsoft.com/office/drawing/2014/main" id="{CE87D71F-60B8-43A5-8E1A-DEFA1E2DF2D7}"/>
                </a:ext>
              </a:extLst>
            </p:cNvPr>
            <p:cNvCxnSpPr>
              <a:cxnSpLocks/>
            </p:cNvCxnSpPr>
            <p:nvPr/>
          </p:nvCxnSpPr>
          <p:spPr>
            <a:xfrm>
              <a:off x="4902199" y="4702314"/>
              <a:ext cx="1522005"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19">
              <a:extLst>
                <a:ext uri="{FF2B5EF4-FFF2-40B4-BE49-F238E27FC236}">
                  <a16:creationId xmlns:a16="http://schemas.microsoft.com/office/drawing/2014/main" id="{942EC888-86CC-4431-BA16-CBCA09BB32FF}"/>
                </a:ext>
              </a:extLst>
            </p:cNvPr>
            <p:cNvSpPr txBox="1"/>
            <p:nvPr/>
          </p:nvSpPr>
          <p:spPr>
            <a:xfrm>
              <a:off x="4939648" y="4478179"/>
              <a:ext cx="1522005" cy="246221"/>
            </a:xfrm>
            <a:prstGeom prst="rect">
              <a:avLst/>
            </a:prstGeom>
            <a:noFill/>
          </p:spPr>
          <p:txBody>
            <a:bodyPr wrap="square" rtlCol="0">
              <a:spAutoFit/>
            </a:bodyPr>
            <a:lstStyle/>
            <a:p>
              <a:r>
                <a:rPr lang="en-US" sz="1000" b="1" dirty="0">
                  <a:solidFill>
                    <a:schemeClr val="bg1">
                      <a:lumMod val="50000"/>
                    </a:schemeClr>
                  </a:solidFill>
                </a:rPr>
                <a:t>Low-level (Color)</a:t>
              </a:r>
            </a:p>
          </p:txBody>
        </p:sp>
        <p:cxnSp>
          <p:nvCxnSpPr>
            <p:cNvPr id="44" name="Straight Connector 15">
              <a:extLst>
                <a:ext uri="{FF2B5EF4-FFF2-40B4-BE49-F238E27FC236}">
                  <a16:creationId xmlns:a16="http://schemas.microsoft.com/office/drawing/2014/main" id="{ED6C5268-2044-46E6-9A13-BCC646DA6733}"/>
                </a:ext>
              </a:extLst>
            </p:cNvPr>
            <p:cNvCxnSpPr>
              <a:cxnSpLocks/>
            </p:cNvCxnSpPr>
            <p:nvPr/>
          </p:nvCxnSpPr>
          <p:spPr>
            <a:xfrm>
              <a:off x="3660268" y="5177135"/>
              <a:ext cx="12700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5" name="Straight Connector 18">
              <a:extLst>
                <a:ext uri="{FF2B5EF4-FFF2-40B4-BE49-F238E27FC236}">
                  <a16:creationId xmlns:a16="http://schemas.microsoft.com/office/drawing/2014/main" id="{71072E97-1668-44D7-AECF-69B07FD36A7B}"/>
                </a:ext>
              </a:extLst>
            </p:cNvPr>
            <p:cNvCxnSpPr>
              <a:cxnSpLocks/>
            </p:cNvCxnSpPr>
            <p:nvPr/>
          </p:nvCxnSpPr>
          <p:spPr>
            <a:xfrm>
              <a:off x="4902851" y="5177135"/>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19">
              <a:extLst>
                <a:ext uri="{FF2B5EF4-FFF2-40B4-BE49-F238E27FC236}">
                  <a16:creationId xmlns:a16="http://schemas.microsoft.com/office/drawing/2014/main" id="{D97F72B1-915D-4040-B266-264060C1C997}"/>
                </a:ext>
              </a:extLst>
            </p:cNvPr>
            <p:cNvSpPr txBox="1"/>
            <p:nvPr/>
          </p:nvSpPr>
          <p:spPr>
            <a:xfrm>
              <a:off x="4851736" y="4931970"/>
              <a:ext cx="1651001" cy="246221"/>
            </a:xfrm>
            <a:prstGeom prst="rect">
              <a:avLst/>
            </a:prstGeom>
            <a:noFill/>
          </p:spPr>
          <p:txBody>
            <a:bodyPr wrap="square" rtlCol="0">
              <a:spAutoFit/>
            </a:bodyPr>
            <a:lstStyle/>
            <a:p>
              <a:pPr algn="ctr"/>
              <a:r>
                <a:rPr lang="en-US" sz="1000" b="1" dirty="0">
                  <a:solidFill>
                    <a:schemeClr val="bg1">
                      <a:lumMod val="50000"/>
                    </a:schemeClr>
                  </a:solidFill>
                </a:rPr>
                <a:t>Mid-level (Composition)</a:t>
              </a:r>
            </a:p>
          </p:txBody>
        </p:sp>
      </p:grpSp>
    </p:spTree>
    <p:extLst>
      <p:ext uri="{BB962C8B-B14F-4D97-AF65-F5344CB8AC3E}">
        <p14:creationId xmlns:p14="http://schemas.microsoft.com/office/powerpoint/2010/main" val="4625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1000"/>
                                        <p:tgtEl>
                                          <p:spTgt spid="60"/>
                                        </p:tgtEl>
                                      </p:cBhvr>
                                    </p:animEffect>
                                    <p:anim calcmode="lin" valueType="num">
                                      <p:cBhvr>
                                        <p:cTn id="45" dur="1000" fill="hold"/>
                                        <p:tgtEl>
                                          <p:spTgt spid="60"/>
                                        </p:tgtEl>
                                        <p:attrNameLst>
                                          <p:attrName>ppt_x</p:attrName>
                                        </p:attrNameLst>
                                      </p:cBhvr>
                                      <p:tavLst>
                                        <p:tav tm="0">
                                          <p:val>
                                            <p:strVal val="#ppt_x"/>
                                          </p:val>
                                        </p:tav>
                                        <p:tav tm="100000">
                                          <p:val>
                                            <p:strVal val="#ppt_x"/>
                                          </p:val>
                                        </p:tav>
                                      </p:tavLst>
                                    </p:anim>
                                    <p:anim calcmode="lin" valueType="num">
                                      <p:cBhvr>
                                        <p:cTn id="4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Introduction</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Challenges</a:t>
            </a:r>
          </a:p>
        </p:txBody>
      </p:sp>
      <p:cxnSp>
        <p:nvCxnSpPr>
          <p:cNvPr id="46" name="Straight Connector 45"/>
          <p:cNvCxnSpPr>
            <a:cxnSpLocks/>
          </p:cNvCxnSpPr>
          <p:nvPr/>
        </p:nvCxnSpPr>
        <p:spPr>
          <a:xfrm>
            <a:off x="2091267" y="1912358"/>
            <a:ext cx="0" cy="1683751"/>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9600" y="2461771"/>
            <a:ext cx="1752600" cy="369332"/>
          </a:xfrm>
          <a:prstGeom prst="rect">
            <a:avLst/>
          </a:prstGeom>
          <a:noFill/>
        </p:spPr>
        <p:txBody>
          <a:bodyPr wrap="square" rtlCol="0">
            <a:spAutoFit/>
          </a:bodyPr>
          <a:lstStyle/>
          <a:p>
            <a:r>
              <a:rPr lang="en-US" dirty="0">
                <a:solidFill>
                  <a:schemeClr val="accent4"/>
                </a:solidFill>
              </a:rPr>
              <a:t>Subjectivity</a:t>
            </a:r>
          </a:p>
        </p:txBody>
      </p:sp>
      <p:pic>
        <p:nvPicPr>
          <p:cNvPr id="5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0608" y="1925255"/>
            <a:ext cx="2235192" cy="16764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7" descr="男士">
            <a:extLst>
              <a:ext uri="{FF2B5EF4-FFF2-40B4-BE49-F238E27FC236}">
                <a16:creationId xmlns:a16="http://schemas.microsoft.com/office/drawing/2014/main" id="{C70EB3E8-5440-49CA-BE04-7A100F24B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1428" y="2330963"/>
            <a:ext cx="914400" cy="914400"/>
          </a:xfrm>
          <a:prstGeom prst="rect">
            <a:avLst/>
          </a:prstGeom>
        </p:spPr>
      </p:pic>
      <p:pic>
        <p:nvPicPr>
          <p:cNvPr id="12" name="图形 11" descr="女士">
            <a:extLst>
              <a:ext uri="{FF2B5EF4-FFF2-40B4-BE49-F238E27FC236}">
                <a16:creationId xmlns:a16="http://schemas.microsoft.com/office/drawing/2014/main" id="{3A901EF9-93A6-4DC7-ACAD-FCCFE5E4F1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3045" y="2368704"/>
            <a:ext cx="914400" cy="914400"/>
          </a:xfrm>
          <a:prstGeom prst="rect">
            <a:avLst/>
          </a:prstGeom>
        </p:spPr>
      </p:pic>
      <p:sp>
        <p:nvSpPr>
          <p:cNvPr id="13" name="对话气泡: 椭圆形 12">
            <a:extLst>
              <a:ext uri="{FF2B5EF4-FFF2-40B4-BE49-F238E27FC236}">
                <a16:creationId xmlns:a16="http://schemas.microsoft.com/office/drawing/2014/main" id="{254BD849-3C86-4EF5-AF40-CF20BE5C42CF}"/>
              </a:ext>
            </a:extLst>
          </p:cNvPr>
          <p:cNvSpPr/>
          <p:nvPr/>
        </p:nvSpPr>
        <p:spPr>
          <a:xfrm>
            <a:off x="5247218" y="1828800"/>
            <a:ext cx="740836" cy="485791"/>
          </a:xfrm>
          <a:prstGeom prst="wedgeEllipseCallou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28C36A0-032B-481A-8785-5E7EEB36A4A4}"/>
              </a:ext>
            </a:extLst>
          </p:cNvPr>
          <p:cNvSpPr txBox="1"/>
          <p:nvPr/>
        </p:nvSpPr>
        <p:spPr>
          <a:xfrm>
            <a:off x="5247218" y="1963973"/>
            <a:ext cx="740836" cy="215444"/>
          </a:xfrm>
          <a:prstGeom prst="rect">
            <a:avLst/>
          </a:prstGeom>
          <a:noFill/>
        </p:spPr>
        <p:txBody>
          <a:bodyPr wrap="square" rtlCol="0">
            <a:spAutoFit/>
          </a:bodyPr>
          <a:lstStyle/>
          <a:p>
            <a:r>
              <a:rPr lang="en-US" altLang="zh-CN" sz="800" dirty="0"/>
              <a:t>Amusement</a:t>
            </a:r>
            <a:endParaRPr lang="zh-CN" altLang="en-US" sz="800" dirty="0"/>
          </a:p>
        </p:txBody>
      </p:sp>
      <p:sp>
        <p:nvSpPr>
          <p:cNvPr id="40" name="对话气泡: 椭圆形 39">
            <a:extLst>
              <a:ext uri="{FF2B5EF4-FFF2-40B4-BE49-F238E27FC236}">
                <a16:creationId xmlns:a16="http://schemas.microsoft.com/office/drawing/2014/main" id="{F25521E3-5DD5-48BA-A21F-5247C7C0301C}"/>
              </a:ext>
            </a:extLst>
          </p:cNvPr>
          <p:cNvSpPr/>
          <p:nvPr/>
        </p:nvSpPr>
        <p:spPr>
          <a:xfrm>
            <a:off x="7249582" y="2057400"/>
            <a:ext cx="740836" cy="485791"/>
          </a:xfrm>
          <a:prstGeom prst="wedgeEllipseCallou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4295FB4C-7069-4358-8213-D895AF59C826}"/>
              </a:ext>
            </a:extLst>
          </p:cNvPr>
          <p:cNvSpPr txBox="1"/>
          <p:nvPr/>
        </p:nvSpPr>
        <p:spPr>
          <a:xfrm>
            <a:off x="7228418" y="2192573"/>
            <a:ext cx="762000" cy="215444"/>
          </a:xfrm>
          <a:prstGeom prst="rect">
            <a:avLst/>
          </a:prstGeom>
          <a:noFill/>
        </p:spPr>
        <p:txBody>
          <a:bodyPr wrap="square" rtlCol="0">
            <a:spAutoFit/>
          </a:bodyPr>
          <a:lstStyle/>
          <a:p>
            <a:pPr algn="ctr"/>
            <a:r>
              <a:rPr lang="en-US" altLang="zh-CN" sz="800" dirty="0"/>
              <a:t>Excitement</a:t>
            </a:r>
            <a:endParaRPr lang="zh-CN" altLang="en-US" sz="800" dirty="0"/>
          </a:p>
        </p:txBody>
      </p:sp>
      <p:pic>
        <p:nvPicPr>
          <p:cNvPr id="24" name="图形 23" descr="女士">
            <a:extLst>
              <a:ext uri="{FF2B5EF4-FFF2-40B4-BE49-F238E27FC236}">
                <a16:creationId xmlns:a16="http://schemas.microsoft.com/office/drawing/2014/main" id="{C476DD24-CB28-4754-B8B7-6D9B63EDE0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2267" y="2735472"/>
            <a:ext cx="914400" cy="914400"/>
          </a:xfrm>
          <a:prstGeom prst="rect">
            <a:avLst/>
          </a:prstGeom>
        </p:spPr>
      </p:pic>
      <p:pic>
        <p:nvPicPr>
          <p:cNvPr id="27" name="图形 26" descr="女士">
            <a:extLst>
              <a:ext uri="{FF2B5EF4-FFF2-40B4-BE49-F238E27FC236}">
                <a16:creationId xmlns:a16="http://schemas.microsoft.com/office/drawing/2014/main" id="{E4144C9E-4417-45D3-AEE9-7997CAFA13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5347" y="2368704"/>
            <a:ext cx="914400" cy="914400"/>
          </a:xfrm>
          <a:prstGeom prst="rect">
            <a:avLst/>
          </a:prstGeom>
        </p:spPr>
      </p:pic>
      <p:pic>
        <p:nvPicPr>
          <p:cNvPr id="29" name="图形 28" descr="男士">
            <a:extLst>
              <a:ext uri="{FF2B5EF4-FFF2-40B4-BE49-F238E27FC236}">
                <a16:creationId xmlns:a16="http://schemas.microsoft.com/office/drawing/2014/main" id="{BED84CED-A91F-496B-9E39-BF37742BE5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2800" y="2750558"/>
            <a:ext cx="914400" cy="914400"/>
          </a:xfrm>
          <a:prstGeom prst="rect">
            <a:avLst/>
          </a:prstGeom>
        </p:spPr>
      </p:pic>
      <p:cxnSp>
        <p:nvCxnSpPr>
          <p:cNvPr id="30" name="Straight Connector 45">
            <a:extLst>
              <a:ext uri="{FF2B5EF4-FFF2-40B4-BE49-F238E27FC236}">
                <a16:creationId xmlns:a16="http://schemas.microsoft.com/office/drawing/2014/main" id="{F213B598-FD9F-41D0-AC49-DB24C9E10D5B}"/>
              </a:ext>
            </a:extLst>
          </p:cNvPr>
          <p:cNvCxnSpPr>
            <a:cxnSpLocks/>
          </p:cNvCxnSpPr>
          <p:nvPr/>
        </p:nvCxnSpPr>
        <p:spPr>
          <a:xfrm>
            <a:off x="2700867" y="4053686"/>
            <a:ext cx="0" cy="1683751"/>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46">
            <a:extLst>
              <a:ext uri="{FF2B5EF4-FFF2-40B4-BE49-F238E27FC236}">
                <a16:creationId xmlns:a16="http://schemas.microsoft.com/office/drawing/2014/main" id="{C193E009-B4BD-4518-B8D5-B58F84AE85A7}"/>
              </a:ext>
            </a:extLst>
          </p:cNvPr>
          <p:cNvSpPr txBox="1"/>
          <p:nvPr/>
        </p:nvSpPr>
        <p:spPr>
          <a:xfrm>
            <a:off x="1219200" y="4603099"/>
            <a:ext cx="1752600" cy="369332"/>
          </a:xfrm>
          <a:prstGeom prst="rect">
            <a:avLst/>
          </a:prstGeom>
          <a:noFill/>
        </p:spPr>
        <p:txBody>
          <a:bodyPr wrap="square" rtlCol="0">
            <a:spAutoFit/>
          </a:bodyPr>
          <a:lstStyle/>
          <a:p>
            <a:r>
              <a:rPr lang="en-US" dirty="0">
                <a:solidFill>
                  <a:schemeClr val="accent4"/>
                </a:solidFill>
              </a:rPr>
              <a:t>Subjectivity</a:t>
            </a:r>
          </a:p>
        </p:txBody>
      </p:sp>
      <p:pic>
        <p:nvPicPr>
          <p:cNvPr id="32" name="Picture 2">
            <a:extLst>
              <a:ext uri="{FF2B5EF4-FFF2-40B4-BE49-F238E27FC236}">
                <a16:creationId xmlns:a16="http://schemas.microsoft.com/office/drawing/2014/main" id="{01272F35-44F6-4FCB-903C-74CD5236DA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20208" y="4066583"/>
            <a:ext cx="2235192"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3" name="图形 32" descr="男士">
            <a:extLst>
              <a:ext uri="{FF2B5EF4-FFF2-40B4-BE49-F238E27FC236}">
                <a16:creationId xmlns:a16="http://schemas.microsoft.com/office/drawing/2014/main" id="{8A2EB652-56DE-476C-9F2C-7050DE45F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8818" y="4584430"/>
            <a:ext cx="914400" cy="914400"/>
          </a:xfrm>
          <a:prstGeom prst="rect">
            <a:avLst/>
          </a:prstGeom>
        </p:spPr>
      </p:pic>
      <p:sp>
        <p:nvSpPr>
          <p:cNvPr id="34" name="对话气泡: 椭圆形 33">
            <a:extLst>
              <a:ext uri="{FF2B5EF4-FFF2-40B4-BE49-F238E27FC236}">
                <a16:creationId xmlns:a16="http://schemas.microsoft.com/office/drawing/2014/main" id="{43F42FC5-A69C-4D97-A11B-D5209D824139}"/>
              </a:ext>
            </a:extLst>
          </p:cNvPr>
          <p:cNvSpPr/>
          <p:nvPr/>
        </p:nvSpPr>
        <p:spPr>
          <a:xfrm>
            <a:off x="5486400" y="3970128"/>
            <a:ext cx="740836" cy="485791"/>
          </a:xfrm>
          <a:prstGeom prst="wedgeEllipseCallou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863CC93-F229-444A-9934-82CCD81E1155}"/>
              </a:ext>
            </a:extLst>
          </p:cNvPr>
          <p:cNvSpPr txBox="1"/>
          <p:nvPr/>
        </p:nvSpPr>
        <p:spPr>
          <a:xfrm>
            <a:off x="5486400" y="4105301"/>
            <a:ext cx="740836" cy="215444"/>
          </a:xfrm>
          <a:prstGeom prst="rect">
            <a:avLst/>
          </a:prstGeom>
          <a:noFill/>
        </p:spPr>
        <p:txBody>
          <a:bodyPr wrap="square" rtlCol="0">
            <a:spAutoFit/>
          </a:bodyPr>
          <a:lstStyle/>
          <a:p>
            <a:r>
              <a:rPr lang="en-US" altLang="zh-CN" sz="800" dirty="0"/>
              <a:t>Amusement</a:t>
            </a:r>
            <a:endParaRPr lang="zh-CN" altLang="en-US" sz="800" dirty="0"/>
          </a:p>
        </p:txBody>
      </p:sp>
      <p:sp>
        <p:nvSpPr>
          <p:cNvPr id="38" name="对话气泡: 椭圆形 37">
            <a:extLst>
              <a:ext uri="{FF2B5EF4-FFF2-40B4-BE49-F238E27FC236}">
                <a16:creationId xmlns:a16="http://schemas.microsoft.com/office/drawing/2014/main" id="{8D0EFE2D-C1CB-4672-8C6C-8C835BC3DFBC}"/>
              </a:ext>
            </a:extLst>
          </p:cNvPr>
          <p:cNvSpPr/>
          <p:nvPr/>
        </p:nvSpPr>
        <p:spPr>
          <a:xfrm>
            <a:off x="6400800" y="3962400"/>
            <a:ext cx="740836" cy="485791"/>
          </a:xfrm>
          <a:prstGeom prst="wedgeEllipseCallou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B44AD7C-122D-4F8E-9425-55F431210924}"/>
              </a:ext>
            </a:extLst>
          </p:cNvPr>
          <p:cNvSpPr txBox="1"/>
          <p:nvPr/>
        </p:nvSpPr>
        <p:spPr>
          <a:xfrm>
            <a:off x="6400800" y="4097573"/>
            <a:ext cx="740836" cy="215444"/>
          </a:xfrm>
          <a:prstGeom prst="rect">
            <a:avLst/>
          </a:prstGeom>
          <a:noFill/>
        </p:spPr>
        <p:txBody>
          <a:bodyPr wrap="square" rtlCol="0">
            <a:spAutoFit/>
          </a:bodyPr>
          <a:lstStyle/>
          <a:p>
            <a:r>
              <a:rPr lang="en-US" altLang="zh-CN" sz="800" dirty="0"/>
              <a:t>Excitement</a:t>
            </a:r>
            <a:endParaRPr lang="zh-CN" altLang="en-US" sz="800" dirty="0"/>
          </a:p>
        </p:txBody>
      </p:sp>
      <p:sp>
        <p:nvSpPr>
          <p:cNvPr id="41" name="对话气泡: 椭圆形 40">
            <a:extLst>
              <a:ext uri="{FF2B5EF4-FFF2-40B4-BE49-F238E27FC236}">
                <a16:creationId xmlns:a16="http://schemas.microsoft.com/office/drawing/2014/main" id="{DF1D7423-E8F8-4B7B-9606-BD145D7F5345}"/>
              </a:ext>
            </a:extLst>
          </p:cNvPr>
          <p:cNvSpPr/>
          <p:nvPr/>
        </p:nvSpPr>
        <p:spPr>
          <a:xfrm>
            <a:off x="6117164" y="4572000"/>
            <a:ext cx="740836" cy="485791"/>
          </a:xfrm>
          <a:prstGeom prst="wedgeEllipseCallou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229600E7-2808-4643-8C4C-42203393E4D5}"/>
              </a:ext>
            </a:extLst>
          </p:cNvPr>
          <p:cNvSpPr txBox="1"/>
          <p:nvPr/>
        </p:nvSpPr>
        <p:spPr>
          <a:xfrm>
            <a:off x="6088072" y="4707173"/>
            <a:ext cx="869946" cy="215444"/>
          </a:xfrm>
          <a:prstGeom prst="rect">
            <a:avLst/>
          </a:prstGeom>
          <a:noFill/>
        </p:spPr>
        <p:txBody>
          <a:bodyPr wrap="square" rtlCol="0">
            <a:spAutoFit/>
          </a:bodyPr>
          <a:lstStyle/>
          <a:p>
            <a:r>
              <a:rPr lang="en-US" altLang="zh-CN" sz="800" dirty="0"/>
              <a:t>Contentment</a:t>
            </a:r>
            <a:endParaRPr lang="zh-CN" altLang="en-US" sz="800" dirty="0"/>
          </a:p>
        </p:txBody>
      </p:sp>
      <p:sp>
        <p:nvSpPr>
          <p:cNvPr id="44" name="TextBox 46">
            <a:extLst>
              <a:ext uri="{FF2B5EF4-FFF2-40B4-BE49-F238E27FC236}">
                <a16:creationId xmlns:a16="http://schemas.microsoft.com/office/drawing/2014/main" id="{39500180-975F-4F7D-80A9-603024832E55}"/>
              </a:ext>
            </a:extLst>
          </p:cNvPr>
          <p:cNvSpPr txBox="1"/>
          <p:nvPr/>
        </p:nvSpPr>
        <p:spPr>
          <a:xfrm>
            <a:off x="2820208" y="5986072"/>
            <a:ext cx="4476373" cy="369332"/>
          </a:xfrm>
          <a:prstGeom prst="rect">
            <a:avLst/>
          </a:prstGeom>
          <a:noFill/>
        </p:spPr>
        <p:txBody>
          <a:bodyPr wrap="square" rtlCol="0">
            <a:spAutoFit/>
          </a:bodyPr>
          <a:lstStyle/>
          <a:p>
            <a:pPr algn="ctr"/>
            <a:r>
              <a:rPr lang="en-US" dirty="0">
                <a:solidFill>
                  <a:schemeClr val="accent4"/>
                </a:solidFill>
              </a:rPr>
              <a:t>Emotional label with probability </a:t>
            </a:r>
          </a:p>
        </p:txBody>
      </p:sp>
    </p:spTree>
    <p:extLst>
      <p:ext uri="{BB962C8B-B14F-4D97-AF65-F5344CB8AC3E}">
        <p14:creationId xmlns:p14="http://schemas.microsoft.com/office/powerpoint/2010/main" val="34565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1000"/>
                                        <p:tgtEl>
                                          <p:spTgt spid="32"/>
                                        </p:tgtEl>
                                      </p:cBhvr>
                                    </p:animEffect>
                                    <p:anim calcmode="lin" valueType="num">
                                      <p:cBhvr>
                                        <p:cTn id="69" dur="1000" fill="hold"/>
                                        <p:tgtEl>
                                          <p:spTgt spid="32"/>
                                        </p:tgtEl>
                                        <p:attrNameLst>
                                          <p:attrName>ppt_x</p:attrName>
                                        </p:attrNameLst>
                                      </p:cBhvr>
                                      <p:tavLst>
                                        <p:tav tm="0">
                                          <p:val>
                                            <p:strVal val="#ppt_x"/>
                                          </p:val>
                                        </p:tav>
                                        <p:tav tm="100000">
                                          <p:val>
                                            <p:strVal val="#ppt_x"/>
                                          </p:val>
                                        </p:tav>
                                      </p:tavLst>
                                    </p:anim>
                                    <p:anim calcmode="lin" valueType="num">
                                      <p:cBhvr>
                                        <p:cTn id="7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ppt_x"/>
                                          </p:val>
                                        </p:tav>
                                        <p:tav tm="100000">
                                          <p:val>
                                            <p:strVal val="#ppt_x"/>
                                          </p:val>
                                        </p:tav>
                                      </p:tavLst>
                                    </p:anim>
                                    <p:anim calcmode="lin" valueType="num">
                                      <p:cBhvr additive="base">
                                        <p:cTn id="7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1000"/>
                                        <p:tgtEl>
                                          <p:spTgt spid="44"/>
                                        </p:tgtEl>
                                      </p:cBhvr>
                                    </p:animEffect>
                                    <p:anim calcmode="lin" valueType="num">
                                      <p:cBhvr>
                                        <p:cTn id="100" dur="1000" fill="hold"/>
                                        <p:tgtEl>
                                          <p:spTgt spid="44"/>
                                        </p:tgtEl>
                                        <p:attrNameLst>
                                          <p:attrName>ppt_x</p:attrName>
                                        </p:attrNameLst>
                                      </p:cBhvr>
                                      <p:tavLst>
                                        <p:tav tm="0">
                                          <p:val>
                                            <p:strVal val="#ppt_x"/>
                                          </p:val>
                                        </p:tav>
                                        <p:tav tm="100000">
                                          <p:val>
                                            <p:strVal val="#ppt_x"/>
                                          </p:val>
                                        </p:tav>
                                      </p:tavLst>
                                    </p:anim>
                                    <p:anim calcmode="lin" valueType="num">
                                      <p:cBhvr>
                                        <p:cTn id="10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3" grpId="0" animBg="1"/>
      <p:bldP spid="17" grpId="0"/>
      <p:bldP spid="40" grpId="0" animBg="1"/>
      <p:bldP spid="43" grpId="0"/>
      <p:bldP spid="31" grpId="0"/>
      <p:bldP spid="34" grpId="0" animBg="1"/>
      <p:bldP spid="35" grpId="0"/>
      <p:bldP spid="38" grpId="0" animBg="1"/>
      <p:bldP spid="39" grpId="0"/>
      <p:bldP spid="41" grpId="0" animBg="1"/>
      <p:bldP spid="42"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F4991-0CCF-4BBD-A0D5-B7A0ADAD5B41}"/>
              </a:ext>
            </a:extLst>
          </p:cNvPr>
          <p:cNvSpPr>
            <a:spLocks noGrp="1"/>
          </p:cNvSpPr>
          <p:nvPr>
            <p:ph type="title"/>
          </p:nvPr>
        </p:nvSpPr>
        <p:spPr/>
        <p:txBody>
          <a:bodyPr/>
          <a:lstStyle/>
          <a:p>
            <a:pPr algn="l"/>
            <a:r>
              <a:rPr lang="en-US" altLang="zh-CN" dirty="0"/>
              <a:t>Introduction</a:t>
            </a:r>
            <a:endParaRPr lang="zh-CN" altLang="en-US" dirty="0"/>
          </a:p>
        </p:txBody>
      </p:sp>
      <p:sp>
        <p:nvSpPr>
          <p:cNvPr id="3" name="内容占位符 2">
            <a:extLst>
              <a:ext uri="{FF2B5EF4-FFF2-40B4-BE49-F238E27FC236}">
                <a16:creationId xmlns:a16="http://schemas.microsoft.com/office/drawing/2014/main" id="{CCDEB2B5-3048-434F-9316-C99FC0E9D094}"/>
              </a:ext>
            </a:extLst>
          </p:cNvPr>
          <p:cNvSpPr>
            <a:spLocks noGrp="1"/>
          </p:cNvSpPr>
          <p:nvPr>
            <p:ph idx="1"/>
          </p:nvPr>
        </p:nvSpPr>
        <p:spPr>
          <a:xfrm>
            <a:off x="250828" y="2133599"/>
            <a:ext cx="8662989" cy="4319589"/>
          </a:xfrm>
        </p:spPr>
        <p:txBody>
          <a:bodyPr/>
          <a:lstStyle/>
          <a:p>
            <a:r>
              <a:rPr lang="en-US" altLang="zh-CN" sz="2400" dirty="0">
                <a:solidFill>
                  <a:srgbClr val="00B0F0"/>
                </a:solidFill>
                <a:latin typeface="Microsoft YaHei" pitchFamily="34" charset="-122"/>
                <a:ea typeface="Microsoft YaHei" pitchFamily="34" charset="-122"/>
              </a:rPr>
              <a:t>Building a framework to analysis image emotion using visual features from high-level to low-level for both global and local views (</a:t>
            </a:r>
            <a:r>
              <a:rPr lang="en-US" altLang="zh-CN" sz="2400" b="1" dirty="0">
                <a:solidFill>
                  <a:srgbClr val="00B0F0"/>
                </a:solidFill>
                <a:latin typeface="Microsoft YaHei" pitchFamily="34" charset="-122"/>
                <a:ea typeface="Microsoft YaHei" pitchFamily="34" charset="-122"/>
              </a:rPr>
              <a:t>for complexity</a:t>
            </a:r>
            <a:r>
              <a:rPr lang="en-US" altLang="zh-CN" sz="2400" dirty="0">
                <a:solidFill>
                  <a:srgbClr val="00B0F0"/>
                </a:solidFill>
                <a:latin typeface="Microsoft YaHei" pitchFamily="34" charset="-122"/>
                <a:ea typeface="Microsoft YaHei" pitchFamily="34" charset="-122"/>
              </a:rPr>
              <a:t>)</a:t>
            </a:r>
          </a:p>
          <a:p>
            <a:endParaRPr lang="en-US" altLang="zh-CN" sz="2400" dirty="0">
              <a:solidFill>
                <a:srgbClr val="00B0F0"/>
              </a:solidFill>
              <a:latin typeface="Microsoft YaHei" pitchFamily="34" charset="-122"/>
              <a:ea typeface="Microsoft YaHei" pitchFamily="34" charset="-122"/>
            </a:endParaRPr>
          </a:p>
          <a:p>
            <a:endParaRPr lang="en-US" altLang="zh-CN" sz="2400" dirty="0">
              <a:solidFill>
                <a:srgbClr val="00B0F0"/>
              </a:solidFill>
              <a:latin typeface="Microsoft YaHei" pitchFamily="34" charset="-122"/>
              <a:ea typeface="Microsoft YaHei" pitchFamily="34" charset="-122"/>
            </a:endParaRPr>
          </a:p>
          <a:p>
            <a:r>
              <a:rPr lang="en-US" altLang="zh-CN" sz="2400" dirty="0">
                <a:solidFill>
                  <a:srgbClr val="00B0F0"/>
                </a:solidFill>
                <a:latin typeface="Microsoft YaHei" pitchFamily="34" charset="-122"/>
                <a:ea typeface="Microsoft YaHei" pitchFamily="34" charset="-122"/>
              </a:rPr>
              <a:t>Consider the uncertainty of emotional labels existing in affective image datasets (</a:t>
            </a:r>
            <a:r>
              <a:rPr lang="en-US" altLang="zh-CN" sz="2400" b="1" dirty="0">
                <a:solidFill>
                  <a:srgbClr val="00B0F0"/>
                </a:solidFill>
                <a:latin typeface="Microsoft YaHei" pitchFamily="34" charset="-122"/>
                <a:ea typeface="Microsoft YaHei" pitchFamily="34" charset="-122"/>
              </a:rPr>
              <a:t>for subjectivity</a:t>
            </a:r>
            <a:r>
              <a:rPr lang="en-US" altLang="zh-CN" sz="2400" dirty="0">
                <a:solidFill>
                  <a:srgbClr val="00B0F0"/>
                </a:solidFill>
                <a:latin typeface="Microsoft YaHei" pitchFamily="34" charset="-122"/>
                <a:ea typeface="Microsoft YaHei" pitchFamily="34" charset="-122"/>
              </a:rPr>
              <a:t>)</a:t>
            </a:r>
          </a:p>
        </p:txBody>
      </p:sp>
      <p:sp>
        <p:nvSpPr>
          <p:cNvPr id="5" name="Text Placeholder 3">
            <a:extLst>
              <a:ext uri="{FF2B5EF4-FFF2-40B4-BE49-F238E27FC236}">
                <a16:creationId xmlns:a16="http://schemas.microsoft.com/office/drawing/2014/main" id="{1B38B155-8007-4A68-B05B-6D21FE719643}"/>
              </a:ext>
            </a:extLst>
          </p:cNvPr>
          <p:cNvSpPr>
            <a:spLocks noGrp="1"/>
          </p:cNvSpPr>
          <p:nvPr>
            <p:ph type="body" sz="quarter" idx="13"/>
          </p:nvPr>
        </p:nvSpPr>
        <p:spPr>
          <a:xfrm>
            <a:off x="250825" y="1419209"/>
            <a:ext cx="8662988" cy="485791"/>
          </a:xfrm>
        </p:spPr>
        <p:txBody>
          <a:bodyPr/>
          <a:lstStyle/>
          <a:p>
            <a:r>
              <a:rPr lang="en-AU" sz="2800" dirty="0">
                <a:solidFill>
                  <a:srgbClr val="00B0F0"/>
                </a:solidFill>
                <a:latin typeface="Microsoft YaHei" pitchFamily="34" charset="-122"/>
                <a:ea typeface="Microsoft YaHei" pitchFamily="34" charset="-122"/>
              </a:rPr>
              <a:t>Goals</a:t>
            </a:r>
          </a:p>
        </p:txBody>
      </p:sp>
    </p:spTree>
    <p:extLst>
      <p:ext uri="{BB962C8B-B14F-4D97-AF65-F5344CB8AC3E}">
        <p14:creationId xmlns:p14="http://schemas.microsoft.com/office/powerpoint/2010/main" val="189731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Outline</a:t>
            </a:r>
          </a:p>
        </p:txBody>
      </p:sp>
      <p:sp>
        <p:nvSpPr>
          <p:cNvPr id="13" name="Content Placeholder 12"/>
          <p:cNvSpPr>
            <a:spLocks noGrp="1"/>
          </p:cNvSpPr>
          <p:nvPr>
            <p:ph idx="1"/>
          </p:nvPr>
        </p:nvSpPr>
        <p:spPr>
          <a:xfrm>
            <a:off x="250828" y="1447800"/>
            <a:ext cx="8662989" cy="5005389"/>
          </a:xfrm>
        </p:spPr>
        <p:txBody>
          <a:bodyPr/>
          <a:lstStyle/>
          <a:p>
            <a:r>
              <a:rPr lang="en-AU" sz="3600" dirty="0">
                <a:solidFill>
                  <a:schemeClr val="accent1">
                    <a:lumMod val="60000"/>
                    <a:lumOff val="40000"/>
                  </a:schemeClr>
                </a:solidFill>
                <a:latin typeface="Microsoft YaHei" pitchFamily="34" charset="-122"/>
                <a:ea typeface="Microsoft YaHei" pitchFamily="34" charset="-122"/>
              </a:rPr>
              <a:t>Introduction</a:t>
            </a:r>
          </a:p>
          <a:p>
            <a:r>
              <a:rPr lang="en-AU" sz="4800" dirty="0">
                <a:solidFill>
                  <a:schemeClr val="accent1"/>
                </a:solidFill>
                <a:latin typeface="Microsoft YaHei" pitchFamily="34" charset="-122"/>
                <a:ea typeface="Microsoft YaHei" pitchFamily="34" charset="-122"/>
              </a:rPr>
              <a:t>L</a:t>
            </a:r>
            <a:r>
              <a:rPr lang="en-AU" sz="3600" dirty="0">
                <a:solidFill>
                  <a:schemeClr val="accent1">
                    <a:lumMod val="60000"/>
                    <a:lumOff val="40000"/>
                  </a:schemeClr>
                </a:solidFill>
                <a:latin typeface="Microsoft YaHei" pitchFamily="34" charset="-122"/>
                <a:ea typeface="Microsoft YaHei" pitchFamily="34" charset="-122"/>
              </a:rPr>
              <a:t>iterature review</a:t>
            </a:r>
          </a:p>
          <a:p>
            <a:r>
              <a:rPr lang="en-AU" sz="3600" dirty="0">
                <a:solidFill>
                  <a:schemeClr val="accent1">
                    <a:lumMod val="60000"/>
                    <a:lumOff val="40000"/>
                  </a:schemeClr>
                </a:solidFill>
                <a:latin typeface="Microsoft YaHei" pitchFamily="34" charset="-122"/>
                <a:ea typeface="Microsoft YaHei" pitchFamily="34" charset="-122"/>
              </a:rPr>
              <a:t>Methods and experiments</a:t>
            </a:r>
          </a:p>
          <a:p>
            <a:r>
              <a:rPr lang="en-AU" sz="3600" dirty="0">
                <a:solidFill>
                  <a:schemeClr val="accent1">
                    <a:lumMod val="60000"/>
                    <a:lumOff val="40000"/>
                  </a:schemeClr>
                </a:solidFill>
                <a:latin typeface="Microsoft YaHei" pitchFamily="34" charset="-122"/>
                <a:ea typeface="Microsoft YaHei" pitchFamily="34" charset="-122"/>
              </a:rPr>
              <a:t>Conclusion and future work</a:t>
            </a:r>
          </a:p>
          <a:p>
            <a:endParaRPr lang="en-AU" sz="3600" dirty="0">
              <a:solidFill>
                <a:schemeClr val="accent1">
                  <a:lumMod val="60000"/>
                  <a:lumOff val="40000"/>
                </a:schemeClr>
              </a:solidFill>
              <a:latin typeface="Microsoft YaHei" pitchFamily="34" charset="-122"/>
              <a:ea typeface="Microsoft YaHei" pitchFamily="34" charset="-122"/>
            </a:endParaRPr>
          </a:p>
          <a:p>
            <a:endParaRPr lang="en-AU" sz="2800" dirty="0">
              <a:solidFill>
                <a:schemeClr val="accent1">
                  <a:lumMod val="60000"/>
                  <a:lumOff val="40000"/>
                </a:schemeClr>
              </a:solidFill>
              <a:latin typeface="Microsoft YaHei" pitchFamily="34" charset="-122"/>
              <a:ea typeface="Microsoft YaHei" pitchFamily="34" charset="-122"/>
            </a:endParaRPr>
          </a:p>
        </p:txBody>
      </p:sp>
    </p:spTree>
    <p:extLst>
      <p:ext uri="{BB962C8B-B14F-4D97-AF65-F5344CB8AC3E}">
        <p14:creationId xmlns:p14="http://schemas.microsoft.com/office/powerpoint/2010/main" val="194138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AU" dirty="0">
                <a:latin typeface="Microsoft YaHei" pitchFamily="34" charset="-122"/>
                <a:ea typeface="Microsoft YaHei" pitchFamily="34" charset="-122"/>
              </a:rPr>
              <a:t>Literature review</a:t>
            </a:r>
          </a:p>
        </p:txBody>
      </p:sp>
      <p:sp>
        <p:nvSpPr>
          <p:cNvPr id="4" name="Text Placeholder 3"/>
          <p:cNvSpPr>
            <a:spLocks noGrp="1"/>
          </p:cNvSpPr>
          <p:nvPr>
            <p:ph type="body" sz="quarter" idx="13"/>
          </p:nvPr>
        </p:nvSpPr>
        <p:spPr>
          <a:xfrm>
            <a:off x="250825" y="1419209"/>
            <a:ext cx="8662988" cy="485791"/>
          </a:xfrm>
        </p:spPr>
        <p:txBody>
          <a:bodyPr/>
          <a:lstStyle/>
          <a:p>
            <a:r>
              <a:rPr lang="en-AU" dirty="0">
                <a:solidFill>
                  <a:srgbClr val="00B0F0"/>
                </a:solidFill>
                <a:latin typeface="Microsoft YaHei" pitchFamily="34" charset="-122"/>
                <a:ea typeface="Microsoft YaHei" pitchFamily="34" charset="-122"/>
              </a:rPr>
              <a:t>Emotion representation</a:t>
            </a:r>
          </a:p>
        </p:txBody>
      </p:sp>
      <p:sp>
        <p:nvSpPr>
          <p:cNvPr id="6" name="Rectangle 5"/>
          <p:cNvSpPr/>
          <p:nvPr/>
        </p:nvSpPr>
        <p:spPr>
          <a:xfrm>
            <a:off x="381000" y="2514600"/>
            <a:ext cx="4038600" cy="312420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2743200"/>
            <a:ext cx="4038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2514600"/>
            <a:ext cx="4038600" cy="3124200"/>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2000" y="2743200"/>
            <a:ext cx="4038600" cy="381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1000" y="2743200"/>
            <a:ext cx="4038600" cy="381000"/>
          </a:xfrm>
          <a:prstGeom prst="rect">
            <a:avLst/>
          </a:prstGeom>
          <a:noFill/>
        </p:spPr>
        <p:txBody>
          <a:bodyPr wrap="square" rtlCol="0">
            <a:spAutoFit/>
          </a:bodyPr>
          <a:lstStyle/>
          <a:p>
            <a:r>
              <a:rPr lang="en-US" dirty="0">
                <a:solidFill>
                  <a:schemeClr val="bg1"/>
                </a:solidFill>
              </a:rPr>
              <a:t>Categorical emotion states </a:t>
            </a:r>
            <a:endParaRPr lang="en-US" dirty="0">
              <a:solidFill>
                <a:schemeClr val="bg1"/>
              </a:solidFill>
              <a:latin typeface="Microsoft YaHei" pitchFamily="34" charset="-122"/>
              <a:ea typeface="Microsoft YaHei" pitchFamily="34" charset="-122"/>
            </a:endParaRPr>
          </a:p>
        </p:txBody>
      </p:sp>
      <p:sp>
        <p:nvSpPr>
          <p:cNvPr id="11" name="TextBox 10"/>
          <p:cNvSpPr txBox="1"/>
          <p:nvPr/>
        </p:nvSpPr>
        <p:spPr>
          <a:xfrm>
            <a:off x="4572000" y="2743200"/>
            <a:ext cx="4038600" cy="369332"/>
          </a:xfrm>
          <a:prstGeom prst="rect">
            <a:avLst/>
          </a:prstGeom>
          <a:noFill/>
        </p:spPr>
        <p:txBody>
          <a:bodyPr wrap="square" rtlCol="0">
            <a:spAutoFit/>
          </a:bodyPr>
          <a:lstStyle/>
          <a:p>
            <a:r>
              <a:rPr lang="en-US" dirty="0">
                <a:solidFill>
                  <a:schemeClr val="bg1"/>
                </a:solidFill>
                <a:latin typeface="Microsoft YaHei" pitchFamily="34" charset="-122"/>
                <a:ea typeface="Microsoft YaHei" pitchFamily="34" charset="-122"/>
              </a:rPr>
              <a:t>Dimensional emotion space </a:t>
            </a:r>
          </a:p>
        </p:txBody>
      </p:sp>
      <p:sp>
        <p:nvSpPr>
          <p:cNvPr id="12" name="TextBox 11"/>
          <p:cNvSpPr txBox="1"/>
          <p:nvPr/>
        </p:nvSpPr>
        <p:spPr>
          <a:xfrm>
            <a:off x="381000" y="3768297"/>
            <a:ext cx="4038600" cy="1477328"/>
          </a:xfrm>
          <a:prstGeom prst="rect">
            <a:avLst/>
          </a:prstGeom>
          <a:noFill/>
        </p:spPr>
        <p:txBody>
          <a:bodyPr wrap="square" rtlCol="0">
            <a:spAutoFit/>
          </a:bodyPr>
          <a:lstStyle/>
          <a:p>
            <a:pPr marL="285750" indent="-285750">
              <a:buFont typeface="Arial" pitchFamily="34" charset="0"/>
              <a:buChar char="−"/>
            </a:pPr>
            <a:r>
              <a:rPr lang="en-AU" dirty="0">
                <a:solidFill>
                  <a:schemeClr val="accent3"/>
                </a:solidFill>
                <a:ea typeface="Microsoft YaHei" pitchFamily="34" charset="-122"/>
              </a:rPr>
              <a:t>Usually 4-14 emotion categories</a:t>
            </a:r>
          </a:p>
          <a:p>
            <a:pPr marL="285750" indent="-285750">
              <a:buFont typeface="Arial" pitchFamily="34" charset="0"/>
              <a:buChar char="−"/>
            </a:pPr>
            <a:endParaRPr lang="en-AU" dirty="0">
              <a:solidFill>
                <a:schemeClr val="accent3"/>
              </a:solidFill>
              <a:ea typeface="Microsoft YaHei" pitchFamily="34" charset="-122"/>
            </a:endParaRPr>
          </a:p>
          <a:p>
            <a:pPr marL="285750" indent="-285750">
              <a:buFont typeface="Arial" pitchFamily="34" charset="0"/>
              <a:buChar char="−"/>
            </a:pPr>
            <a:r>
              <a:rPr lang="en-AU" dirty="0">
                <a:solidFill>
                  <a:schemeClr val="accent3"/>
                </a:solidFill>
                <a:ea typeface="Microsoft YaHei" pitchFamily="34" charset="-122"/>
              </a:rPr>
              <a:t>Amusement, Anger, Awe, Contentment, Disgust, Excitement, Fear, Sad</a:t>
            </a:r>
          </a:p>
        </p:txBody>
      </p:sp>
      <p:sp>
        <p:nvSpPr>
          <p:cNvPr id="13" name="TextBox 12"/>
          <p:cNvSpPr txBox="1"/>
          <p:nvPr/>
        </p:nvSpPr>
        <p:spPr>
          <a:xfrm>
            <a:off x="4563533" y="3810000"/>
            <a:ext cx="4038600" cy="1477328"/>
          </a:xfrm>
          <a:prstGeom prst="rect">
            <a:avLst/>
          </a:prstGeom>
          <a:noFill/>
        </p:spPr>
        <p:txBody>
          <a:bodyPr wrap="square" rtlCol="0">
            <a:spAutoFit/>
          </a:bodyPr>
          <a:lstStyle/>
          <a:p>
            <a:pPr marL="285750" indent="-285750">
              <a:buFont typeface="Arial" pitchFamily="34" charset="0"/>
              <a:buChar char="−"/>
            </a:pPr>
            <a:r>
              <a:rPr lang="en-AU" dirty="0">
                <a:solidFill>
                  <a:schemeClr val="accent6"/>
                </a:solidFill>
                <a:ea typeface="Microsoft YaHei" pitchFamily="34" charset="-122"/>
              </a:rPr>
              <a:t>2-D valence-arousal emotion space</a:t>
            </a:r>
          </a:p>
          <a:p>
            <a:pPr marL="285750" indent="-285750">
              <a:buFont typeface="Arial" pitchFamily="34" charset="0"/>
              <a:buChar char="−"/>
            </a:pPr>
            <a:endParaRPr lang="en-AU" dirty="0">
              <a:solidFill>
                <a:schemeClr val="accent6"/>
              </a:solidFill>
              <a:ea typeface="Microsoft YaHei" pitchFamily="34" charset="-122"/>
            </a:endParaRPr>
          </a:p>
          <a:p>
            <a:pPr marL="285750" indent="-285750">
              <a:buFont typeface="Arial" pitchFamily="34" charset="0"/>
              <a:buChar char="−"/>
            </a:pPr>
            <a:r>
              <a:rPr lang="en-AU" dirty="0">
                <a:solidFill>
                  <a:schemeClr val="accent6"/>
                </a:solidFill>
                <a:ea typeface="Microsoft YaHei" pitchFamily="34" charset="-122"/>
              </a:rPr>
              <a:t>3-D valence-arousal-dominance space</a:t>
            </a:r>
          </a:p>
        </p:txBody>
      </p:sp>
      <p:sp>
        <p:nvSpPr>
          <p:cNvPr id="16" name="TextBox 15"/>
          <p:cNvSpPr txBox="1"/>
          <p:nvPr/>
        </p:nvSpPr>
        <p:spPr>
          <a:xfrm>
            <a:off x="381000" y="3124200"/>
            <a:ext cx="1905000" cy="369332"/>
          </a:xfrm>
          <a:prstGeom prst="rect">
            <a:avLst/>
          </a:prstGeom>
          <a:noFill/>
        </p:spPr>
        <p:txBody>
          <a:bodyPr wrap="square" rtlCol="0">
            <a:spAutoFit/>
          </a:bodyPr>
          <a:lstStyle/>
          <a:p>
            <a:r>
              <a:rPr lang="en-AU" dirty="0">
                <a:solidFill>
                  <a:schemeClr val="accent3"/>
                </a:solidFill>
              </a:rPr>
              <a:t>Basic emotions</a:t>
            </a:r>
            <a:endParaRPr lang="en-US" dirty="0">
              <a:solidFill>
                <a:schemeClr val="accent3"/>
              </a:solidFill>
              <a:latin typeface="Microsoft YaHei" pitchFamily="34" charset="-122"/>
              <a:ea typeface="Microsoft YaHei" pitchFamily="34" charset="-122"/>
            </a:endParaRPr>
          </a:p>
        </p:txBody>
      </p:sp>
      <p:sp>
        <p:nvSpPr>
          <p:cNvPr id="17" name="TextBox 16"/>
          <p:cNvSpPr txBox="1"/>
          <p:nvPr/>
        </p:nvSpPr>
        <p:spPr>
          <a:xfrm>
            <a:off x="4572000" y="3112532"/>
            <a:ext cx="2286000" cy="369332"/>
          </a:xfrm>
          <a:prstGeom prst="rect">
            <a:avLst/>
          </a:prstGeom>
          <a:noFill/>
        </p:spPr>
        <p:txBody>
          <a:bodyPr wrap="square" rtlCol="0">
            <a:spAutoFit/>
          </a:bodyPr>
          <a:lstStyle/>
          <a:p>
            <a:r>
              <a:rPr lang="en-AU" dirty="0">
                <a:solidFill>
                  <a:schemeClr val="accent6"/>
                </a:solidFill>
              </a:rPr>
              <a:t>Coordinate system</a:t>
            </a:r>
            <a:endParaRPr lang="en-US" dirty="0">
              <a:solidFill>
                <a:schemeClr val="accent6"/>
              </a:solidFill>
              <a:latin typeface="Microsoft YaHei" pitchFamily="34" charset="-122"/>
              <a:ea typeface="Microsoft YaHei" pitchFamily="34" charset="-122"/>
            </a:endParaRPr>
          </a:p>
        </p:txBody>
      </p:sp>
    </p:spTree>
    <p:extLst>
      <p:ext uri="{BB962C8B-B14F-4D97-AF65-F5344CB8AC3E}">
        <p14:creationId xmlns:p14="http://schemas.microsoft.com/office/powerpoint/2010/main" val="333173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UNIS Master">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NIS_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lipFill rotWithShape="1">
          <a:blip xmlns:r="http://schemas.openxmlformats.org/officeDocument/2006/relationships" r:embed="rId1"/>
          <a:stretch>
            <a:fillRect l="-2016" t="-634" r="-2621" b="-1109"/>
          </a:stretch>
        </a:blipFill>
      </a:spPr>
      <a:bodyPr/>
      <a:lstStyle>
        <a:defPPr>
          <a:defRPr>
            <a:no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文档" ma:contentTypeID="0x01010084B2CD6197C7464199EF0CA8DE6E2577" ma:contentTypeVersion="8" ma:contentTypeDescription="新建文档。" ma:contentTypeScope="" ma:versionID="5228b1bb88bf34352ee857cf68b2e417">
  <xsd:schema xmlns:xsd="http://www.w3.org/2001/XMLSchema" xmlns:xs="http://www.w3.org/2001/XMLSchema" xmlns:p="http://schemas.microsoft.com/office/2006/metadata/properties" xmlns:ns2="1b518a47-7d60-4cf0-8e96-a8d93efa835d" xmlns:ns3="349c2218-ae95-4e80-b594-e04cebf06c5c" targetNamespace="http://schemas.microsoft.com/office/2006/metadata/properties" ma:root="true" ma:fieldsID="12b5e07370963bcdc4e1bf0091fcb015" ns2:_="" ns3:_="">
    <xsd:import namespace="1b518a47-7d60-4cf0-8e96-a8d93efa835d"/>
    <xsd:import namespace="349c2218-ae95-4e80-b594-e04cebf06c5c"/>
    <xsd:element name="properties">
      <xsd:complexType>
        <xsd:sequence>
          <xsd:element name="documentManagement">
            <xsd:complexType>
              <xsd:all>
                <xsd:element ref="ns2:_dlc_DocId" minOccurs="0"/>
                <xsd:element ref="ns2:_dlc_DocIdUrl" minOccurs="0"/>
                <xsd:element ref="ns2:_dlc_DocIdPersistId" minOccurs="0"/>
                <xsd:element ref="ns3:CustomTitle" minOccurs="0"/>
                <xsd:element ref="ns3:ItemActionField" minOccurs="0"/>
                <xsd:element ref="ns3:ViewCount" minOccurs="0"/>
                <xsd:element ref="ns3:SecStatus" minOccurs="0"/>
                <xsd:element ref="ns3:SecSiteId" minOccurs="0"/>
                <xsd:element ref="ns3:SecWebId" minOccurs="0"/>
                <xsd:element ref="ns3:SecListId" minOccurs="0"/>
                <xsd:element ref="ns3:SecItem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18a47-7d60-4cf0-8e96-a8d93efa835d" elementFormDefault="qualified">
    <xsd:import namespace="http://schemas.microsoft.com/office/2006/documentManagement/types"/>
    <xsd:import namespace="http://schemas.microsoft.com/office/infopath/2007/PartnerControls"/>
    <xsd:element name="_dlc_DocId" ma:index="8" nillable="true" ma:displayName="文档 ID 值" ma:description="分配至此项的文档 ID 值。" ma:internalName="_dlc_DocId" ma:readOnly="true">
      <xsd:simpleType>
        <xsd:restriction base="dms:Text"/>
      </xsd:simpleType>
    </xsd:element>
    <xsd:element name="_dlc_DocIdUrl" ma:index="9" nillable="true" ma:displayName="文档 ID" ma:description="此文档的永久链接。"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永久 ID" ma:description="在添加过程中保留 I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49c2218-ae95-4e80-b594-e04cebf06c5c" elementFormDefault="qualified">
    <xsd:import namespace="http://schemas.microsoft.com/office/2006/documentManagement/types"/>
    <xsd:import namespace="http://schemas.microsoft.com/office/infopath/2007/PartnerControls"/>
    <xsd:element name="CustomTitle" ma:index="11" nillable="true" ma:displayName="标题" ma:internalName="CustomTitle">
      <xsd:simpleType>
        <xsd:restriction base="dms:Unknown"/>
      </xsd:simpleType>
    </xsd:element>
    <xsd:element name="ItemActionField" ma:index="12" nillable="true" ma:displayName="操作" ma:internalName="ItemActionField">
      <xsd:simpleType>
        <xsd:restriction base="dms:Unknown"/>
      </xsd:simpleType>
    </xsd:element>
    <xsd:element name="ViewCount" ma:index="13" nillable="true" ma:displayName="ViewCount" ma:decimals="0" ma:hidden="true" ma:internalName="ViewCount">
      <xsd:simpleType>
        <xsd:restriction base="dms:Number"/>
      </xsd:simpleType>
    </xsd:element>
    <xsd:element name="SecStatus" ma:index="14" nillable="true" ma:displayName="已加密" ma:internalName="SecStatus">
      <xsd:simpleType>
        <xsd:restriction base="dms:Text"/>
      </xsd:simpleType>
    </xsd:element>
    <xsd:element name="SecSiteId" ma:index="15" nillable="true" ma:displayName="SecSiteId" ma:hidden="true" ma:internalName="SecSiteId">
      <xsd:simpleType>
        <xsd:restriction base="dms:Text"/>
      </xsd:simpleType>
    </xsd:element>
    <xsd:element name="SecWebId" ma:index="16" nillable="true" ma:displayName="SecWebId" ma:internalName="SecWebId">
      <xsd:simpleType>
        <xsd:restriction base="dms:Text"/>
      </xsd:simpleType>
    </xsd:element>
    <xsd:element name="SecListId" ma:index="17" nillable="true" ma:displayName="SecListId" ma:hidden="true" ma:internalName="SecListId">
      <xsd:simpleType>
        <xsd:restriction base="dms:Text"/>
      </xsd:simpleType>
    </xsd:element>
    <xsd:element name="SecItemId" ma:index="18" nillable="true" ma:displayName="SecItemId" ma:hidden="true" ma:internalName="SecItemId">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ecListId xmlns="349c2218-ae95-4e80-b594-e04cebf06c5c" xsi:nil="true"/>
    <CustomTitle xmlns="349c2218-ae95-4e80-b594-e04cebf06c5c" xsi:nil="true"/>
    <SecSiteId xmlns="349c2218-ae95-4e80-b594-e04cebf06c5c" xsi:nil="true"/>
    <ItemActionField xmlns="349c2218-ae95-4e80-b594-e04cebf06c5c" xsi:nil="true"/>
    <ViewCount xmlns="349c2218-ae95-4e80-b594-e04cebf06c5c">3</ViewCount>
    <SecStatus xmlns="349c2218-ae95-4e80-b594-e04cebf06c5c" xsi:nil="true"/>
    <SecWebId xmlns="349c2218-ae95-4e80-b594-e04cebf06c5c" xsi:nil="true"/>
    <SecItemId xmlns="349c2218-ae95-4e80-b594-e04cebf06c5c" xsi:nil="true"/>
    <_dlc_DocId xmlns="1b518a47-7d60-4cf0-8e96-a8d93efa835d">QR7776JMVMTA-1112512790-10</_dlc_DocId>
    <_dlc_DocIdUrl xmlns="1b518a47-7d60-4cf0-8e96-a8d93efa835d">
      <Url>https://idoc.jd.com/sites/D7nqADH2/5876xVOj/_layouts/15/DocIdRedir.aspx?ID=QR7776JMVMTA-1112512790-10</Url>
      <Description>QR7776JMVMTA-1112512790-10</Description>
    </_dlc_DocIdUrl>
  </documentManagement>
</p:properties>
</file>

<file path=customXml/itemProps1.xml><?xml version="1.0" encoding="utf-8"?>
<ds:datastoreItem xmlns:ds="http://schemas.openxmlformats.org/officeDocument/2006/customXml" ds:itemID="{4CEB971E-42B2-4E7D-B3C3-581CD0B87022}"/>
</file>

<file path=customXml/itemProps2.xml><?xml version="1.0" encoding="utf-8"?>
<ds:datastoreItem xmlns:ds="http://schemas.openxmlformats.org/officeDocument/2006/customXml" ds:itemID="{0D90A741-FA99-4453-A2AA-8C27025D424E}"/>
</file>

<file path=customXml/itemProps3.xml><?xml version="1.0" encoding="utf-8"?>
<ds:datastoreItem xmlns:ds="http://schemas.openxmlformats.org/officeDocument/2006/customXml" ds:itemID="{86FAD51E-CAA3-47C1-BA34-E1F2DBA634BE}"/>
</file>

<file path=customXml/itemProps4.xml><?xml version="1.0" encoding="utf-8"?>
<ds:datastoreItem xmlns:ds="http://schemas.openxmlformats.org/officeDocument/2006/customXml" ds:itemID="{F06A1DB0-35F2-4E62-9DC0-D684D60C920F}"/>
</file>

<file path=docProps/app.xml><?xml version="1.0" encoding="utf-8"?>
<Properties xmlns="http://schemas.openxmlformats.org/officeDocument/2006/extended-properties" xmlns:vt="http://schemas.openxmlformats.org/officeDocument/2006/docPropsVTypes">
  <Template/>
  <TotalTime>7995</TotalTime>
  <Words>2379</Words>
  <Application>Microsoft Office PowerPoint</Application>
  <PresentationFormat>全屏显示(4:3)</PresentationFormat>
  <Paragraphs>492</Paragraphs>
  <Slides>44</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ＭＳ Ｐゴシック</vt:lpstr>
      <vt:lpstr>ＭＳ Ｐゴシック</vt:lpstr>
      <vt:lpstr>等线</vt:lpstr>
      <vt:lpstr>宋体</vt:lpstr>
      <vt:lpstr>Microsoft YaHei</vt:lpstr>
      <vt:lpstr>Arial</vt:lpstr>
      <vt:lpstr>Calibri</vt:lpstr>
      <vt:lpstr>Cambria Math</vt:lpstr>
      <vt:lpstr>Times New Roman</vt:lpstr>
      <vt:lpstr>UNIS Master</vt:lpstr>
      <vt:lpstr>Image Emotion Recognition using Region-based Multi-level Features</vt:lpstr>
      <vt:lpstr>Outline</vt:lpstr>
      <vt:lpstr>Introduction</vt:lpstr>
      <vt:lpstr>Introduction</vt:lpstr>
      <vt:lpstr>Introduction</vt:lpstr>
      <vt:lpstr>Introduction</vt:lpstr>
      <vt:lpstr>Introduction</vt:lpstr>
      <vt:lpstr>Outline</vt:lpstr>
      <vt:lpstr>Literature review</vt:lpstr>
      <vt:lpstr>Literature review</vt:lpstr>
      <vt:lpstr>Literature review</vt:lpstr>
      <vt:lpstr>Literature review</vt:lpstr>
      <vt:lpstr>Literature review</vt:lpstr>
      <vt:lpstr>Literature review</vt:lpstr>
      <vt:lpstr>Outline</vt:lpstr>
      <vt:lpstr>Methods and experiments</vt:lpstr>
      <vt:lpstr>Region-based affective image analysis</vt:lpstr>
      <vt:lpstr>Region-based affective image analysis</vt:lpstr>
      <vt:lpstr>Region-based affective image analysis</vt:lpstr>
      <vt:lpstr>Region-based affective image analysis</vt:lpstr>
      <vt:lpstr>Region-based affective image analysis</vt:lpstr>
      <vt:lpstr>Region-based affective image analysis</vt:lpstr>
      <vt:lpstr>Region-based affective image analysis</vt:lpstr>
      <vt:lpstr>Region-based affective image analysis</vt:lpstr>
      <vt:lpstr>Region-based affective image analysis</vt:lpstr>
      <vt:lpstr>Methods and experiments</vt:lpstr>
      <vt:lpstr>Methods and experiments</vt:lpstr>
      <vt:lpstr>Methods and experiments</vt:lpstr>
      <vt:lpstr>Multi-level deep representations based method</vt:lpstr>
      <vt:lpstr>Multi-level Deep Representations based Method</vt:lpstr>
      <vt:lpstr>Multi-level deep representations based method</vt:lpstr>
      <vt:lpstr>Multi-level Deep Representations based Method</vt:lpstr>
      <vt:lpstr>Multi-level deep representations based method</vt:lpstr>
      <vt:lpstr>Multi-level deep representations based method</vt:lpstr>
      <vt:lpstr>Multi-level deep representations based method</vt:lpstr>
      <vt:lpstr>Multi-level deep representations based method</vt:lpstr>
      <vt:lpstr>Methods and experiments</vt:lpstr>
      <vt:lpstr>Multi-level region-based CNN</vt:lpstr>
      <vt:lpstr>Multi-level region-based CNN</vt:lpstr>
      <vt:lpstr>Multi-level region-based CNN</vt:lpstr>
      <vt:lpstr>Multi-level region-based CNN</vt:lpstr>
      <vt:lpstr>Multi-level region-based CNN</vt:lpstr>
      <vt:lpstr>Outline</vt:lpstr>
      <vt:lpstr>Conclusion and 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Affective map</dc:title>
  <dc:creator>Tianrong Rao</dc:creator>
  <cp:lastModifiedBy>Tianrong Rao</cp:lastModifiedBy>
  <cp:revision>190</cp:revision>
  <dcterms:created xsi:type="dcterms:W3CDTF">2006-08-16T00:00:00Z</dcterms:created>
  <dcterms:modified xsi:type="dcterms:W3CDTF">2018-07-22T23:42:50Z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0x01010084B2CD6197C7464199EF0CA8DE6E2577</vt:lpwstr>
  </property>
  <property fmtid="{D5CDD505-2E9C-101B-9397-08002B2CF9AE}" pid="3" name="_dlc_DocIdItemGuid">
    <vt:lpwstr>2f3b9631-38ff-4c93-b89f-2b09e5dd55bc</vt:lpwstr>
  </property>
</Properties>
</file>